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nva Sans" panose="020B0604020202020204" charset="0"/>
      <p:regular r:id="rId13"/>
    </p:embeddedFont>
    <p:embeddedFont>
      <p:font typeface="Canva Sans Bold" panose="020B0604020202020204" charset="0"/>
      <p:regular r:id="rId14"/>
    </p:embeddedFont>
    <p:embeddedFont>
      <p:font typeface="Roboto" panose="02000000000000000000" pitchFamily="2" charset="0"/>
      <p:regular r:id="rId15"/>
      <p:bold r:id="rId16"/>
    </p:embeddedFont>
    <p:embeddedFont>
      <p:font typeface="Roboto Bold" panose="02000000000000000000"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107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tanu Desai" userId="115313c5959322bf" providerId="LiveId" clId="{C14B9602-9250-4CD6-A6D2-E74D745B9DAF}"/>
    <pc:docChg chg="custSel modSld">
      <pc:chgData name="Shantanu Desai" userId="115313c5959322bf" providerId="LiveId" clId="{C14B9602-9250-4CD6-A6D2-E74D745B9DAF}" dt="2025-04-14T11:33:21.062" v="32" actId="20577"/>
      <pc:docMkLst>
        <pc:docMk/>
      </pc:docMkLst>
      <pc:sldChg chg="delSp modSp mod">
        <pc:chgData name="Shantanu Desai" userId="115313c5959322bf" providerId="LiveId" clId="{C14B9602-9250-4CD6-A6D2-E74D745B9DAF}" dt="2025-04-14T11:32:32.187" v="6" actId="478"/>
        <pc:sldMkLst>
          <pc:docMk/>
          <pc:sldMk cId="0" sldId="256"/>
        </pc:sldMkLst>
        <pc:spChg chg="del">
          <ac:chgData name="Shantanu Desai" userId="115313c5959322bf" providerId="LiveId" clId="{C14B9602-9250-4CD6-A6D2-E74D745B9DAF}" dt="2025-04-14T11:32:32.187" v="6" actId="478"/>
          <ac:spMkLst>
            <pc:docMk/>
            <pc:sldMk cId="0" sldId="256"/>
            <ac:spMk id="8" creationId="{00000000-0000-0000-0000-000000000000}"/>
          </ac:spMkLst>
        </pc:spChg>
        <pc:spChg chg="del mod">
          <ac:chgData name="Shantanu Desai" userId="115313c5959322bf" providerId="LiveId" clId="{C14B9602-9250-4CD6-A6D2-E74D745B9DAF}" dt="2025-04-14T11:32:30.886" v="3"/>
          <ac:spMkLst>
            <pc:docMk/>
            <pc:sldMk cId="0" sldId="256"/>
            <ac:spMk id="10" creationId="{00000000-0000-0000-0000-000000000000}"/>
          </ac:spMkLst>
        </pc:spChg>
        <pc:spChg chg="del mod">
          <ac:chgData name="Shantanu Desai" userId="115313c5959322bf" providerId="LiveId" clId="{C14B9602-9250-4CD6-A6D2-E74D745B9DAF}" dt="2025-04-14T11:32:30.888" v="5"/>
          <ac:spMkLst>
            <pc:docMk/>
            <pc:sldMk cId="0" sldId="256"/>
            <ac:spMk id="11" creationId="{00000000-0000-0000-0000-000000000000}"/>
          </ac:spMkLst>
        </pc:spChg>
      </pc:sldChg>
      <pc:sldChg chg="modSp mod">
        <pc:chgData name="Shantanu Desai" userId="115313c5959322bf" providerId="LiveId" clId="{C14B9602-9250-4CD6-A6D2-E74D745B9DAF}" dt="2025-04-14T11:32:47.099" v="7" actId="14100"/>
        <pc:sldMkLst>
          <pc:docMk/>
          <pc:sldMk cId="0" sldId="265"/>
        </pc:sldMkLst>
        <pc:spChg chg="mod">
          <ac:chgData name="Shantanu Desai" userId="115313c5959322bf" providerId="LiveId" clId="{C14B9602-9250-4CD6-A6D2-E74D745B9DAF}" dt="2025-04-14T11:32:47.099" v="7" actId="14100"/>
          <ac:spMkLst>
            <pc:docMk/>
            <pc:sldMk cId="0" sldId="265"/>
            <ac:spMk id="7" creationId="{00000000-0000-0000-0000-000000000000}"/>
          </ac:spMkLst>
        </pc:spChg>
      </pc:sldChg>
      <pc:sldChg chg="delSp modSp mod">
        <pc:chgData name="Shantanu Desai" userId="115313c5959322bf" providerId="LiveId" clId="{C14B9602-9250-4CD6-A6D2-E74D745B9DAF}" dt="2025-04-14T11:33:21.062" v="32" actId="20577"/>
        <pc:sldMkLst>
          <pc:docMk/>
          <pc:sldMk cId="0" sldId="266"/>
        </pc:sldMkLst>
        <pc:spChg chg="mod">
          <ac:chgData name="Shantanu Desai" userId="115313c5959322bf" providerId="LiveId" clId="{C14B9602-9250-4CD6-A6D2-E74D745B9DAF}" dt="2025-04-14T11:33:21.062" v="32" actId="20577"/>
          <ac:spMkLst>
            <pc:docMk/>
            <pc:sldMk cId="0" sldId="266"/>
            <ac:spMk id="7" creationId="{00000000-0000-0000-0000-000000000000}"/>
          </ac:spMkLst>
        </pc:spChg>
        <pc:spChg chg="del mod">
          <ac:chgData name="Shantanu Desai" userId="115313c5959322bf" providerId="LiveId" clId="{C14B9602-9250-4CD6-A6D2-E74D745B9DAF}" dt="2025-04-14T11:33:13.570" v="26"/>
          <ac:spMkLst>
            <pc:docMk/>
            <pc:sldMk cId="0" sldId="266"/>
            <ac:spMk id="8" creationId="{00000000-0000-0000-0000-000000000000}"/>
          </ac:spMkLst>
        </pc:spChg>
        <pc:spChg chg="del mod">
          <ac:chgData name="Shantanu Desai" userId="115313c5959322bf" providerId="LiveId" clId="{C14B9602-9250-4CD6-A6D2-E74D745B9DAF}" dt="2025-04-14T11:33:13.571" v="28"/>
          <ac:spMkLst>
            <pc:docMk/>
            <pc:sldMk cId="0" sldId="266"/>
            <ac:spMk id="9" creationId="{00000000-0000-0000-0000-000000000000}"/>
          </ac:spMkLst>
        </pc:spChg>
        <pc:spChg chg="del mod">
          <ac:chgData name="Shantanu Desai" userId="115313c5959322bf" providerId="LiveId" clId="{C14B9602-9250-4CD6-A6D2-E74D745B9DAF}" dt="2025-04-14T11:33:13.572" v="30"/>
          <ac:spMkLst>
            <pc:docMk/>
            <pc:sldMk cId="0" sldId="266"/>
            <ac:spMk id="10" creationId="{00000000-0000-0000-0000-000000000000}"/>
          </ac:spMkLst>
        </pc:spChg>
      </pc:sldChg>
    </pc:docChg>
  </pc:docChgLst>
  <pc:docChgLst>
    <pc:chgData name="Shantanu Desai" userId="115313c5959322bf" providerId="LiveId" clId="{8516517D-40F5-498F-9541-3831038994C4}"/>
    <pc:docChg chg="modSld sldOrd">
      <pc:chgData name="Shantanu Desai" userId="115313c5959322bf" providerId="LiveId" clId="{8516517D-40F5-498F-9541-3831038994C4}" dt="2024-11-15T08:56:04.810" v="29" actId="20577"/>
      <pc:docMkLst>
        <pc:docMk/>
      </pc:docMkLst>
      <pc:sldChg chg="modSp mod">
        <pc:chgData name="Shantanu Desai" userId="115313c5959322bf" providerId="LiveId" clId="{8516517D-40F5-498F-9541-3831038994C4}" dt="2024-11-14T20:48:38.495" v="23" actId="20577"/>
        <pc:sldMkLst>
          <pc:docMk/>
          <pc:sldMk cId="0" sldId="256"/>
        </pc:sldMkLst>
      </pc:sldChg>
      <pc:sldChg chg="modSp mod">
        <pc:chgData name="Shantanu Desai" userId="115313c5959322bf" providerId="LiveId" clId="{8516517D-40F5-498F-9541-3831038994C4}" dt="2024-11-15T08:56:04.810" v="29" actId="20577"/>
        <pc:sldMkLst>
          <pc:docMk/>
          <pc:sldMk cId="0" sldId="257"/>
        </pc:sldMkLst>
      </pc:sldChg>
      <pc:sldChg chg="ord">
        <pc:chgData name="Shantanu Desai" userId="115313c5959322bf" providerId="LiveId" clId="{8516517D-40F5-498F-9541-3831038994C4}" dt="2024-11-15T08:55:46.969" v="27"/>
        <pc:sldMkLst>
          <pc:docMk/>
          <pc:sldMk cId="0" sldId="259"/>
        </pc:sldMkLst>
      </pc:sldChg>
      <pc:sldChg chg="modSp mod">
        <pc:chgData name="Shantanu Desai" userId="115313c5959322bf" providerId="LiveId" clId="{8516517D-40F5-498F-9541-3831038994C4}" dt="2024-11-14T16:26:01.641" v="9" actId="108"/>
        <pc:sldMkLst>
          <pc:docMk/>
          <pc:sldMk cId="0" sldId="261"/>
        </pc:sldMkLst>
      </pc:sldChg>
      <pc:sldChg chg="modSp mod">
        <pc:chgData name="Shantanu Desai" userId="115313c5959322bf" providerId="LiveId" clId="{8516517D-40F5-498F-9541-3831038994C4}" dt="2024-11-15T08:55:59.448" v="28" actId="20577"/>
        <pc:sldMkLst>
          <pc:docMk/>
          <pc:sldMk cId="0" sldId="262"/>
        </pc:sldMkLst>
      </pc:sldChg>
      <pc:sldChg chg="modSp mod">
        <pc:chgData name="Shantanu Desai" userId="115313c5959322bf" providerId="LiveId" clId="{8516517D-40F5-498F-9541-3831038994C4}" dt="2024-11-14T16:24:00.813" v="3" actId="1076"/>
        <pc:sldMkLst>
          <pc:docMk/>
          <pc:sldMk cId="0" sldId="264"/>
        </pc:sldMkLst>
      </pc:sldChg>
      <pc:sldChg chg="modSp mod">
        <pc:chgData name="Shantanu Desai" userId="115313c5959322bf" providerId="LiveId" clId="{8516517D-40F5-498F-9541-3831038994C4}" dt="2024-11-14T16:24:17.004" v="5" actId="1076"/>
        <pc:sldMkLst>
          <pc:docMk/>
          <pc:sldMk cId="0"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3.png"/><Relationship Id="rId5" Type="http://schemas.openxmlformats.org/officeDocument/2006/relationships/image" Target="../media/image2.sv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10697147" y="4171690"/>
            <a:ext cx="10173221" cy="10173221"/>
          </a:xfrm>
          <a:custGeom>
            <a:avLst/>
            <a:gdLst/>
            <a:ahLst/>
            <a:cxnLst/>
            <a:rect l="l" t="t" r="r" b="b"/>
            <a:pathLst>
              <a:path w="10173221" h="10173221">
                <a:moveTo>
                  <a:pt x="0" y="0"/>
                </a:moveTo>
                <a:lnTo>
                  <a:pt x="10173221" y="0"/>
                </a:lnTo>
                <a:lnTo>
                  <a:pt x="10173221" y="10173220"/>
                </a:lnTo>
                <a:lnTo>
                  <a:pt x="0" y="10173220"/>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753756" y="1276985"/>
            <a:ext cx="17011089" cy="17011089"/>
          </a:xfrm>
          <a:custGeom>
            <a:avLst/>
            <a:gdLst/>
            <a:ahLst/>
            <a:cxnLst/>
            <a:rect l="l" t="t" r="r" b="b"/>
            <a:pathLst>
              <a:path w="17011089" h="17011089">
                <a:moveTo>
                  <a:pt x="0" y="0"/>
                </a:moveTo>
                <a:lnTo>
                  <a:pt x="17011088" y="0"/>
                </a:lnTo>
                <a:lnTo>
                  <a:pt x="17011088" y="17011089"/>
                </a:lnTo>
                <a:lnTo>
                  <a:pt x="0" y="170110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743165" y="-9634533"/>
            <a:ext cx="16376864" cy="16376864"/>
          </a:xfrm>
          <a:custGeom>
            <a:avLst/>
            <a:gdLst/>
            <a:ahLst/>
            <a:cxnLst/>
            <a:rect l="l" t="t" r="r" b="b"/>
            <a:pathLst>
              <a:path w="16376864" h="16376864">
                <a:moveTo>
                  <a:pt x="0" y="0"/>
                </a:moveTo>
                <a:lnTo>
                  <a:pt x="16376863" y="0"/>
                </a:lnTo>
                <a:lnTo>
                  <a:pt x="16376863" y="16376864"/>
                </a:lnTo>
                <a:lnTo>
                  <a:pt x="0" y="1637686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11341897" y="2861107"/>
            <a:ext cx="5917403" cy="6397193"/>
          </a:xfrm>
          <a:custGeom>
            <a:avLst/>
            <a:gdLst/>
            <a:ahLst/>
            <a:cxnLst/>
            <a:rect l="l" t="t" r="r" b="b"/>
            <a:pathLst>
              <a:path w="5917403" h="6397193">
                <a:moveTo>
                  <a:pt x="0" y="0"/>
                </a:moveTo>
                <a:lnTo>
                  <a:pt x="5917403" y="0"/>
                </a:lnTo>
                <a:lnTo>
                  <a:pt x="5917403" y="6397193"/>
                </a:lnTo>
                <a:lnTo>
                  <a:pt x="0" y="6397193"/>
                </a:lnTo>
                <a:lnTo>
                  <a:pt x="0" y="0"/>
                </a:lnTo>
                <a:close/>
              </a:path>
            </a:pathLst>
          </a:custGeom>
          <a:blipFill>
            <a:blip r:embed="rId8"/>
            <a:stretch>
              <a:fillRect/>
            </a:stretch>
          </a:blipFill>
        </p:spPr>
      </p:sp>
      <p:sp>
        <p:nvSpPr>
          <p:cNvPr id="6" name="Freeform 6"/>
          <p:cNvSpPr/>
          <p:nvPr/>
        </p:nvSpPr>
        <p:spPr>
          <a:xfrm>
            <a:off x="1695969" y="8472023"/>
            <a:ext cx="218106" cy="271783"/>
          </a:xfrm>
          <a:custGeom>
            <a:avLst/>
            <a:gdLst/>
            <a:ahLst/>
            <a:cxnLst/>
            <a:rect l="l" t="t" r="r" b="b"/>
            <a:pathLst>
              <a:path w="218106" h="271783">
                <a:moveTo>
                  <a:pt x="0" y="0"/>
                </a:moveTo>
                <a:lnTo>
                  <a:pt x="218106" y="0"/>
                </a:lnTo>
                <a:lnTo>
                  <a:pt x="218106" y="271783"/>
                </a:lnTo>
                <a:lnTo>
                  <a:pt x="0" y="2717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884817">
            <a:off x="15172224" y="4789414"/>
            <a:ext cx="2185758" cy="2185758"/>
          </a:xfrm>
          <a:custGeom>
            <a:avLst/>
            <a:gdLst/>
            <a:ahLst/>
            <a:cxnLst/>
            <a:rect l="l" t="t" r="r" b="b"/>
            <a:pathLst>
              <a:path w="2185758" h="2185758">
                <a:moveTo>
                  <a:pt x="0" y="0"/>
                </a:moveTo>
                <a:lnTo>
                  <a:pt x="2185758" y="0"/>
                </a:lnTo>
                <a:lnTo>
                  <a:pt x="2185758" y="2185758"/>
                </a:lnTo>
                <a:lnTo>
                  <a:pt x="0" y="2185758"/>
                </a:lnTo>
                <a:lnTo>
                  <a:pt x="0" y="0"/>
                </a:lnTo>
                <a:close/>
              </a:path>
            </a:pathLst>
          </a:custGeom>
          <a:blipFill>
            <a:blip r:embed="rId11"/>
            <a:stretch>
              <a:fillRect/>
            </a:stretch>
          </a:blipFill>
        </p:spPr>
      </p:sp>
      <p:sp>
        <p:nvSpPr>
          <p:cNvPr id="9" name="TextBox 9"/>
          <p:cNvSpPr txBox="1"/>
          <p:nvPr/>
        </p:nvSpPr>
        <p:spPr>
          <a:xfrm>
            <a:off x="1422872" y="5578374"/>
            <a:ext cx="7330883" cy="905510"/>
          </a:xfrm>
          <a:prstGeom prst="rect">
            <a:avLst/>
          </a:prstGeom>
        </p:spPr>
        <p:txBody>
          <a:bodyPr lIns="0" tIns="0" rIns="0" bIns="0" rtlCol="0" anchor="t">
            <a:spAutoFit/>
          </a:bodyPr>
          <a:lstStyle/>
          <a:p>
            <a:pPr algn="l">
              <a:lnSpc>
                <a:spcPts val="3640"/>
              </a:lnSpc>
            </a:pPr>
            <a:r>
              <a:rPr lang="en-US" sz="2600">
                <a:solidFill>
                  <a:srgbClr val="FFFFFF"/>
                </a:solidFill>
                <a:latin typeface="Roboto"/>
                <a:ea typeface="Roboto"/>
                <a:cs typeface="Roboto"/>
                <a:sym typeface="Roboto"/>
              </a:rPr>
              <a:t>Securing Transactions with Intelligence: </a:t>
            </a:r>
          </a:p>
          <a:p>
            <a:pPr algn="l">
              <a:lnSpc>
                <a:spcPts val="3640"/>
              </a:lnSpc>
            </a:pPr>
            <a:r>
              <a:rPr lang="en-US" sz="2600">
                <a:solidFill>
                  <a:srgbClr val="FFFFFF"/>
                </a:solidFill>
                <a:latin typeface="Roboto"/>
                <a:ea typeface="Roboto"/>
                <a:cs typeface="Roboto"/>
                <a:sym typeface="Roboto"/>
              </a:rPr>
              <a:t>A Real-Time Credit Card Fraud Detection System</a:t>
            </a:r>
          </a:p>
        </p:txBody>
      </p:sp>
      <p:sp>
        <p:nvSpPr>
          <p:cNvPr id="12" name="TextBox 12"/>
          <p:cNvSpPr txBox="1"/>
          <p:nvPr/>
        </p:nvSpPr>
        <p:spPr>
          <a:xfrm>
            <a:off x="1028700" y="3774922"/>
            <a:ext cx="7146951" cy="1860601"/>
          </a:xfrm>
          <a:prstGeom prst="rect">
            <a:avLst/>
          </a:prstGeom>
        </p:spPr>
        <p:txBody>
          <a:bodyPr lIns="0" tIns="0" rIns="0" bIns="0" rtlCol="0" anchor="t">
            <a:spAutoFit/>
          </a:bodyPr>
          <a:lstStyle/>
          <a:p>
            <a:pPr algn="l">
              <a:lnSpc>
                <a:spcPts val="4748"/>
              </a:lnSpc>
            </a:pPr>
            <a:r>
              <a:rPr lang="en-US" sz="5051" b="1" spc="-131">
                <a:solidFill>
                  <a:srgbClr val="FFFFFF"/>
                </a:solidFill>
                <a:latin typeface="Roboto Bold"/>
                <a:ea typeface="Roboto Bold"/>
                <a:cs typeface="Roboto Bold"/>
                <a:sym typeface="Roboto Bold"/>
              </a:rPr>
              <a:t>CREDIT CARD FRAUD DETECTION SYSTEM </a:t>
            </a:r>
          </a:p>
          <a:p>
            <a:pPr algn="l">
              <a:lnSpc>
                <a:spcPts val="4748"/>
              </a:lnSpc>
            </a:pPr>
            <a:endParaRPr lang="en-US" sz="5051" b="1" spc="-131">
              <a:solidFill>
                <a:srgbClr val="FFFFFF"/>
              </a:solidFill>
              <a:latin typeface="Roboto Bold"/>
              <a:ea typeface="Roboto Bold"/>
              <a:cs typeface="Roboto Bold"/>
              <a:sym typeface="Robot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11927501" y="3551372"/>
            <a:ext cx="9133547" cy="9133547"/>
          </a:xfrm>
          <a:custGeom>
            <a:avLst/>
            <a:gdLst/>
            <a:ahLst/>
            <a:cxnLst/>
            <a:rect l="l" t="t" r="r" b="b"/>
            <a:pathLst>
              <a:path w="9133547" h="9133547">
                <a:moveTo>
                  <a:pt x="0" y="0"/>
                </a:moveTo>
                <a:lnTo>
                  <a:pt x="9133547" y="0"/>
                </a:lnTo>
                <a:lnTo>
                  <a:pt x="9133547" y="9133547"/>
                </a:lnTo>
                <a:lnTo>
                  <a:pt x="0" y="9133547"/>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2239291" y="436543"/>
            <a:ext cx="17643514" cy="17643514"/>
          </a:xfrm>
          <a:custGeom>
            <a:avLst/>
            <a:gdLst/>
            <a:ahLst/>
            <a:cxnLst/>
            <a:rect l="l" t="t" r="r" b="b"/>
            <a:pathLst>
              <a:path w="17643514" h="17643514">
                <a:moveTo>
                  <a:pt x="0" y="0"/>
                </a:moveTo>
                <a:lnTo>
                  <a:pt x="17643514" y="0"/>
                </a:lnTo>
                <a:lnTo>
                  <a:pt x="17643514" y="17643514"/>
                </a:lnTo>
                <a:lnTo>
                  <a:pt x="0" y="17643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449869" y="-3421169"/>
            <a:ext cx="8899739" cy="8899739"/>
          </a:xfrm>
          <a:custGeom>
            <a:avLst/>
            <a:gdLst/>
            <a:ahLst/>
            <a:cxnLst/>
            <a:rect l="l" t="t" r="r" b="b"/>
            <a:pathLst>
              <a:path w="8899739" h="8899739">
                <a:moveTo>
                  <a:pt x="0" y="0"/>
                </a:moveTo>
                <a:lnTo>
                  <a:pt x="8899738" y="0"/>
                </a:lnTo>
                <a:lnTo>
                  <a:pt x="8899738" y="8899738"/>
                </a:lnTo>
                <a:lnTo>
                  <a:pt x="0" y="8899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672161" y="2239604"/>
            <a:ext cx="10567130" cy="5802765"/>
          </a:xfrm>
          <a:prstGeom prst="rect">
            <a:avLst/>
          </a:prstGeom>
        </p:spPr>
        <p:txBody>
          <a:bodyPr lIns="0" tIns="0" rIns="0" bIns="0" rtlCol="0" anchor="t">
            <a:spAutoFit/>
          </a:bodyPr>
          <a:lstStyle/>
          <a:p>
            <a:pPr algn="just">
              <a:lnSpc>
                <a:spcPts val="3562"/>
              </a:lnSpc>
            </a:pPr>
            <a:r>
              <a:rPr lang="en-US" sz="2544">
                <a:solidFill>
                  <a:srgbClr val="FFFFFF"/>
                </a:solidFill>
                <a:latin typeface="Canva Sans"/>
                <a:ea typeface="Canva Sans"/>
                <a:cs typeface="Canva Sans"/>
                <a:sym typeface="Canva Sans"/>
              </a:rPr>
              <a:t>This project made a smart computer system that can tell if someone is using a credit card in a sneaky or wrong way. It’s really good at knowing when someone is using their card normally and when something seems strange. It checks how people usually use their cards and can find problems fast without making mistakes that would annoy people. This helps banks and credit card companies save money and keeps everyone’s money safe.</a:t>
            </a:r>
          </a:p>
          <a:p>
            <a:pPr algn="just">
              <a:lnSpc>
                <a:spcPts val="3562"/>
              </a:lnSpc>
            </a:pPr>
            <a:endParaRPr lang="en-US" sz="2544">
              <a:solidFill>
                <a:srgbClr val="FFFFFF"/>
              </a:solidFill>
              <a:latin typeface="Canva Sans"/>
              <a:ea typeface="Canva Sans"/>
              <a:cs typeface="Canva Sans"/>
              <a:sym typeface="Canva Sans"/>
            </a:endParaRPr>
          </a:p>
          <a:p>
            <a:pPr algn="just">
              <a:lnSpc>
                <a:spcPts val="3562"/>
              </a:lnSpc>
            </a:pPr>
            <a:r>
              <a:rPr lang="en-US" sz="2544" b="1">
                <a:solidFill>
                  <a:srgbClr val="FFFFFF"/>
                </a:solidFill>
                <a:latin typeface="Canva Sans Bold"/>
                <a:ea typeface="Canva Sans Bold"/>
                <a:cs typeface="Canva Sans Bold"/>
                <a:sym typeface="Canva Sans Bold"/>
              </a:rPr>
              <a:t>What’s next:</a:t>
            </a:r>
          </a:p>
          <a:p>
            <a:pPr algn="just">
              <a:lnSpc>
                <a:spcPts val="3562"/>
              </a:lnSpc>
              <a:spcBef>
                <a:spcPct val="0"/>
              </a:spcBef>
            </a:pPr>
            <a:r>
              <a:rPr lang="en-US" sz="2544">
                <a:solidFill>
                  <a:srgbClr val="FFFFFF"/>
                </a:solidFill>
                <a:latin typeface="Canva Sans"/>
                <a:ea typeface="Canva Sans"/>
                <a:cs typeface="Canva Sans"/>
                <a:sym typeface="Canva Sans"/>
              </a:rPr>
              <a:t>To make the program even smarter, we can use even more advanced computer techniques. These new methods might help the program learn even better from the way credit card fraud changes over time.</a:t>
            </a:r>
          </a:p>
        </p:txBody>
      </p:sp>
      <p:sp>
        <p:nvSpPr>
          <p:cNvPr id="6" name="Freeform 6"/>
          <p:cNvSpPr/>
          <p:nvPr/>
        </p:nvSpPr>
        <p:spPr>
          <a:xfrm>
            <a:off x="14342812" y="2954393"/>
            <a:ext cx="2916488" cy="3001287"/>
          </a:xfrm>
          <a:custGeom>
            <a:avLst/>
            <a:gdLst/>
            <a:ahLst/>
            <a:cxnLst/>
            <a:rect l="l" t="t" r="r" b="b"/>
            <a:pathLst>
              <a:path w="2916488" h="3001287">
                <a:moveTo>
                  <a:pt x="0" y="0"/>
                </a:moveTo>
                <a:lnTo>
                  <a:pt x="2916488" y="0"/>
                </a:lnTo>
                <a:lnTo>
                  <a:pt x="2916488" y="3001288"/>
                </a:lnTo>
                <a:lnTo>
                  <a:pt x="0" y="30012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001910" y="952500"/>
            <a:ext cx="4179689" cy="762000"/>
          </a:xfrm>
          <a:prstGeom prst="rect">
            <a:avLst/>
          </a:prstGeom>
        </p:spPr>
        <p:txBody>
          <a:bodyPr wrap="square" lIns="0" tIns="0" rIns="0" bIns="0" rtlCol="0" anchor="t">
            <a:spAutoFit/>
          </a:bodyPr>
          <a:lstStyle/>
          <a:p>
            <a:pPr algn="ctr">
              <a:lnSpc>
                <a:spcPts val="6299"/>
              </a:lnSpc>
              <a:spcBef>
                <a:spcPct val="0"/>
              </a:spcBef>
            </a:pPr>
            <a:r>
              <a:rPr lang="en-US" sz="4500" b="1" dirty="0">
                <a:solidFill>
                  <a:srgbClr val="FFFFFF"/>
                </a:solidFill>
                <a:latin typeface="Canva Sans Bold"/>
                <a:ea typeface="Canva Sans Bold"/>
                <a:cs typeface="Canva Sans Bold"/>
                <a:sym typeface="Canva Sans Bold"/>
              </a:rPr>
              <a:t>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10361288" y="2372581"/>
            <a:ext cx="17011089" cy="17011089"/>
          </a:xfrm>
          <a:custGeom>
            <a:avLst/>
            <a:gdLst/>
            <a:ahLst/>
            <a:cxnLst/>
            <a:rect l="l" t="t" r="r" b="b"/>
            <a:pathLst>
              <a:path w="17011089" h="17011089">
                <a:moveTo>
                  <a:pt x="0" y="0"/>
                </a:moveTo>
                <a:lnTo>
                  <a:pt x="17011089" y="0"/>
                </a:lnTo>
                <a:lnTo>
                  <a:pt x="17011089" y="17011089"/>
                </a:lnTo>
                <a:lnTo>
                  <a:pt x="0" y="17011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97147" y="2378512"/>
            <a:ext cx="6500361" cy="6500361"/>
          </a:xfrm>
          <a:custGeom>
            <a:avLst/>
            <a:gdLst/>
            <a:ahLst/>
            <a:cxnLst/>
            <a:rect l="l" t="t" r="r" b="b"/>
            <a:pathLst>
              <a:path w="6500361" h="6500361">
                <a:moveTo>
                  <a:pt x="0" y="0"/>
                </a:moveTo>
                <a:lnTo>
                  <a:pt x="6500361" y="0"/>
                </a:lnTo>
                <a:lnTo>
                  <a:pt x="6500361" y="6500360"/>
                </a:lnTo>
                <a:lnTo>
                  <a:pt x="0" y="6500360"/>
                </a:lnTo>
                <a:lnTo>
                  <a:pt x="0" y="0"/>
                </a:lnTo>
                <a:close/>
              </a:path>
            </a:pathLst>
          </a:custGeom>
          <a:blipFill>
            <a:blip r:embed="rId4">
              <a:alphaModFix amt="18999"/>
              <a:extLst>
                <a:ext uri="{96DAC541-7B7A-43D3-8B79-37D633B846F1}">
                  <asvg:svgBlip xmlns:asvg="http://schemas.microsoft.com/office/drawing/2016/SVG/main" r:embed="rId5"/>
                </a:ext>
              </a:extLst>
            </a:blip>
            <a:stretch>
              <a:fillRect/>
            </a:stretch>
          </a:blipFill>
        </p:spPr>
      </p:sp>
      <p:sp>
        <p:nvSpPr>
          <p:cNvPr id="4" name="Freeform 4"/>
          <p:cNvSpPr/>
          <p:nvPr/>
        </p:nvSpPr>
        <p:spPr>
          <a:xfrm>
            <a:off x="-8822679" y="-9727595"/>
            <a:ext cx="16376864" cy="16376864"/>
          </a:xfrm>
          <a:custGeom>
            <a:avLst/>
            <a:gdLst/>
            <a:ahLst/>
            <a:cxnLst/>
            <a:rect l="l" t="t" r="r" b="b"/>
            <a:pathLst>
              <a:path w="16376864" h="16376864">
                <a:moveTo>
                  <a:pt x="0" y="0"/>
                </a:moveTo>
                <a:lnTo>
                  <a:pt x="16376863" y="0"/>
                </a:lnTo>
                <a:lnTo>
                  <a:pt x="16376863" y="16376864"/>
                </a:lnTo>
                <a:lnTo>
                  <a:pt x="0" y="163768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17433">
            <a:off x="9760280" y="3433102"/>
            <a:ext cx="7548378" cy="4236527"/>
          </a:xfrm>
          <a:custGeom>
            <a:avLst/>
            <a:gdLst/>
            <a:ahLst/>
            <a:cxnLst/>
            <a:rect l="l" t="t" r="r" b="b"/>
            <a:pathLst>
              <a:path w="7548378" h="4236527">
                <a:moveTo>
                  <a:pt x="0" y="0"/>
                </a:moveTo>
                <a:lnTo>
                  <a:pt x="7548378" y="0"/>
                </a:lnTo>
                <a:lnTo>
                  <a:pt x="7548378" y="4236528"/>
                </a:lnTo>
                <a:lnTo>
                  <a:pt x="0" y="4236528"/>
                </a:lnTo>
                <a:lnTo>
                  <a:pt x="0" y="0"/>
                </a:lnTo>
                <a:close/>
              </a:path>
            </a:pathLst>
          </a:custGeom>
          <a:blipFill>
            <a:blip r:embed="rId8"/>
            <a:stretch>
              <a:fillRect/>
            </a:stretch>
          </a:blipFill>
        </p:spPr>
      </p:sp>
      <p:sp>
        <p:nvSpPr>
          <p:cNvPr id="6" name="TextBox 6"/>
          <p:cNvSpPr txBox="1"/>
          <p:nvPr/>
        </p:nvSpPr>
        <p:spPr>
          <a:xfrm>
            <a:off x="1512513" y="2653328"/>
            <a:ext cx="9470384" cy="1054456"/>
          </a:xfrm>
          <a:prstGeom prst="rect">
            <a:avLst/>
          </a:prstGeom>
        </p:spPr>
        <p:txBody>
          <a:bodyPr lIns="0" tIns="0" rIns="0" bIns="0" rtlCol="0" anchor="t">
            <a:spAutoFit/>
          </a:bodyPr>
          <a:lstStyle/>
          <a:p>
            <a:pPr algn="l">
              <a:lnSpc>
                <a:spcPts val="8076"/>
              </a:lnSpc>
            </a:pPr>
            <a:r>
              <a:rPr lang="en-US" sz="8592" b="1" spc="-223" dirty="0">
                <a:solidFill>
                  <a:srgbClr val="FFFFFF"/>
                </a:solidFill>
                <a:latin typeface="Roboto Bold"/>
                <a:ea typeface="Roboto Bold"/>
                <a:cs typeface="Roboto Bold"/>
                <a:sym typeface="Roboto Bold"/>
              </a:rPr>
              <a:t>Thank You</a:t>
            </a:r>
          </a:p>
        </p:txBody>
      </p:sp>
      <p:sp>
        <p:nvSpPr>
          <p:cNvPr id="7" name="TextBox 7"/>
          <p:cNvSpPr txBox="1"/>
          <p:nvPr/>
        </p:nvSpPr>
        <p:spPr>
          <a:xfrm>
            <a:off x="1512513" y="6592119"/>
            <a:ext cx="2554448" cy="429605"/>
          </a:xfrm>
          <a:prstGeom prst="rect">
            <a:avLst/>
          </a:prstGeom>
        </p:spPr>
        <p:txBody>
          <a:bodyPr lIns="0" tIns="0" rIns="0" bIns="0" rtlCol="0" anchor="t">
            <a:spAutoFit/>
          </a:bodyPr>
          <a:lstStyle/>
          <a:p>
            <a:pPr algn="l">
              <a:lnSpc>
                <a:spcPts val="3640"/>
              </a:lnSpc>
            </a:pPr>
            <a:r>
              <a:rPr lang="en-US" sz="2600" dirty="0">
                <a:solidFill>
                  <a:srgbClr val="00FFFC"/>
                </a:solidFill>
                <a:latin typeface="Roboto"/>
                <a:ea typeface="Roboto"/>
                <a:cs typeface="Roboto"/>
                <a:sym typeface="Roboto"/>
              </a:rPr>
              <a:t>- Your name</a:t>
            </a:r>
          </a:p>
        </p:txBody>
      </p:sp>
      <p:sp>
        <p:nvSpPr>
          <p:cNvPr id="11" name="AutoShape 11"/>
          <p:cNvSpPr/>
          <p:nvPr/>
        </p:nvSpPr>
        <p:spPr>
          <a:xfrm>
            <a:off x="4396901" y="6667829"/>
            <a:ext cx="0" cy="1373999"/>
          </a:xfrm>
          <a:prstGeom prst="line">
            <a:avLst/>
          </a:prstGeom>
          <a:ln w="38100" cap="flat">
            <a:solidFill>
              <a:srgbClr val="42525B"/>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10361288" y="2372581"/>
            <a:ext cx="17011089" cy="17011089"/>
          </a:xfrm>
          <a:custGeom>
            <a:avLst/>
            <a:gdLst/>
            <a:ahLst/>
            <a:cxnLst/>
            <a:rect l="l" t="t" r="r" b="b"/>
            <a:pathLst>
              <a:path w="17011089" h="17011089">
                <a:moveTo>
                  <a:pt x="0" y="0"/>
                </a:moveTo>
                <a:lnTo>
                  <a:pt x="17011089" y="0"/>
                </a:lnTo>
                <a:lnTo>
                  <a:pt x="17011089" y="17011089"/>
                </a:lnTo>
                <a:lnTo>
                  <a:pt x="0" y="17011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97147" y="2378512"/>
            <a:ext cx="6500361" cy="6500361"/>
          </a:xfrm>
          <a:custGeom>
            <a:avLst/>
            <a:gdLst/>
            <a:ahLst/>
            <a:cxnLst/>
            <a:rect l="l" t="t" r="r" b="b"/>
            <a:pathLst>
              <a:path w="6500361" h="6500361">
                <a:moveTo>
                  <a:pt x="0" y="0"/>
                </a:moveTo>
                <a:lnTo>
                  <a:pt x="6500361" y="0"/>
                </a:lnTo>
                <a:lnTo>
                  <a:pt x="6500361" y="6500360"/>
                </a:lnTo>
                <a:lnTo>
                  <a:pt x="0" y="6500360"/>
                </a:lnTo>
                <a:lnTo>
                  <a:pt x="0" y="0"/>
                </a:lnTo>
                <a:close/>
              </a:path>
            </a:pathLst>
          </a:custGeom>
          <a:blipFill>
            <a:blip r:embed="rId4">
              <a:alphaModFix amt="18999"/>
              <a:extLst>
                <a:ext uri="{96DAC541-7B7A-43D3-8B79-37D633B846F1}">
                  <asvg:svgBlip xmlns:asvg="http://schemas.microsoft.com/office/drawing/2016/SVG/main" r:embed="rId5"/>
                </a:ext>
              </a:extLst>
            </a:blip>
            <a:stretch>
              <a:fillRect/>
            </a:stretch>
          </a:blipFill>
        </p:spPr>
      </p:sp>
      <p:sp>
        <p:nvSpPr>
          <p:cNvPr id="4" name="Freeform 4"/>
          <p:cNvSpPr/>
          <p:nvPr/>
        </p:nvSpPr>
        <p:spPr>
          <a:xfrm>
            <a:off x="10129803" y="3320517"/>
            <a:ext cx="7129497" cy="4616349"/>
          </a:xfrm>
          <a:custGeom>
            <a:avLst/>
            <a:gdLst/>
            <a:ahLst/>
            <a:cxnLst/>
            <a:rect l="l" t="t" r="r" b="b"/>
            <a:pathLst>
              <a:path w="7129497" h="4616349">
                <a:moveTo>
                  <a:pt x="0" y="0"/>
                </a:moveTo>
                <a:lnTo>
                  <a:pt x="7129497" y="0"/>
                </a:lnTo>
                <a:lnTo>
                  <a:pt x="7129497" y="4616350"/>
                </a:lnTo>
                <a:lnTo>
                  <a:pt x="0" y="4616350"/>
                </a:lnTo>
                <a:lnTo>
                  <a:pt x="0" y="0"/>
                </a:lnTo>
                <a:close/>
              </a:path>
            </a:pathLst>
          </a:custGeom>
          <a:blipFill>
            <a:blip r:embed="rId6"/>
            <a:stretch>
              <a:fillRect/>
            </a:stretch>
          </a:blipFill>
        </p:spPr>
      </p:sp>
      <p:sp>
        <p:nvSpPr>
          <p:cNvPr id="5" name="TextBox 5"/>
          <p:cNvSpPr txBox="1"/>
          <p:nvPr/>
        </p:nvSpPr>
        <p:spPr>
          <a:xfrm>
            <a:off x="1083732" y="786350"/>
            <a:ext cx="3430012" cy="781050"/>
          </a:xfrm>
          <a:prstGeom prst="rect">
            <a:avLst/>
          </a:prstGeom>
        </p:spPr>
        <p:txBody>
          <a:bodyPr lIns="0" tIns="0" rIns="0" bIns="0" rtlCol="0" anchor="t">
            <a:spAutoFit/>
          </a:bodyPr>
          <a:lstStyle/>
          <a:p>
            <a:pPr algn="l">
              <a:lnSpc>
                <a:spcPts val="6299"/>
              </a:lnSpc>
            </a:pPr>
            <a:r>
              <a:rPr lang="en-US" sz="4500" b="1">
                <a:solidFill>
                  <a:srgbClr val="FFFFFF"/>
                </a:solidFill>
                <a:latin typeface="Roboto Bold"/>
                <a:ea typeface="Roboto Bold"/>
                <a:cs typeface="Roboto Bold"/>
                <a:sym typeface="Roboto Bold"/>
              </a:rPr>
              <a:t>OVERVIEW</a:t>
            </a:r>
          </a:p>
        </p:txBody>
      </p:sp>
      <p:sp>
        <p:nvSpPr>
          <p:cNvPr id="6" name="TextBox 6"/>
          <p:cNvSpPr txBox="1"/>
          <p:nvPr/>
        </p:nvSpPr>
        <p:spPr>
          <a:xfrm>
            <a:off x="1724467" y="1876094"/>
            <a:ext cx="5165744" cy="5693866"/>
          </a:xfrm>
          <a:prstGeom prst="rect">
            <a:avLst/>
          </a:prstGeom>
        </p:spPr>
        <p:txBody>
          <a:bodyPr lIns="0" tIns="0" rIns="0" bIns="0" rtlCol="0" anchor="t">
            <a:spAutoFit/>
          </a:bodyPr>
          <a:lstStyle/>
          <a:p>
            <a:pPr marL="863599" lvl="1" indent="-431800">
              <a:lnSpc>
                <a:spcPts val="5599"/>
              </a:lnSpc>
              <a:buFont typeface="Arial"/>
              <a:buChar char="•"/>
            </a:pPr>
            <a:r>
              <a:rPr lang="en-US" sz="3999" dirty="0">
                <a:solidFill>
                  <a:srgbClr val="FFFFFF"/>
                </a:solidFill>
                <a:latin typeface="Roboto"/>
                <a:ea typeface="Roboto"/>
                <a:cs typeface="Roboto"/>
                <a:sym typeface="Roboto"/>
              </a:rPr>
              <a:t>Abstract</a:t>
            </a:r>
          </a:p>
          <a:p>
            <a:pPr marL="863599" lvl="1" indent="-431800">
              <a:lnSpc>
                <a:spcPts val="5599"/>
              </a:lnSpc>
              <a:buFont typeface="Arial"/>
              <a:buChar char="•"/>
            </a:pPr>
            <a:r>
              <a:rPr lang="en-US" sz="3999" dirty="0">
                <a:solidFill>
                  <a:srgbClr val="FFFFFF"/>
                </a:solidFill>
                <a:latin typeface="Roboto"/>
                <a:ea typeface="Roboto"/>
                <a:cs typeface="Roboto"/>
                <a:sym typeface="Roboto"/>
              </a:rPr>
              <a:t>Introduction</a:t>
            </a:r>
          </a:p>
          <a:p>
            <a:pPr marL="863599" lvl="1" indent="-431800">
              <a:lnSpc>
                <a:spcPts val="5599"/>
              </a:lnSpc>
              <a:buFont typeface="Arial"/>
              <a:buChar char="•"/>
            </a:pPr>
            <a:r>
              <a:rPr lang="en-US" sz="3999" dirty="0">
                <a:solidFill>
                  <a:srgbClr val="FFFFFF"/>
                </a:solidFill>
                <a:latin typeface="Roboto"/>
                <a:ea typeface="Roboto"/>
                <a:cs typeface="Roboto"/>
                <a:sym typeface="Roboto"/>
              </a:rPr>
              <a:t>Motivation</a:t>
            </a:r>
          </a:p>
          <a:p>
            <a:pPr marL="863599" lvl="1" indent="-431800">
              <a:lnSpc>
                <a:spcPts val="5599"/>
              </a:lnSpc>
              <a:buFont typeface="Arial"/>
              <a:buChar char="•"/>
            </a:pPr>
            <a:r>
              <a:rPr lang="en-US" sz="3999" dirty="0">
                <a:solidFill>
                  <a:srgbClr val="FFFFFF"/>
                </a:solidFill>
                <a:latin typeface="Roboto"/>
                <a:ea typeface="Roboto"/>
                <a:cs typeface="Roboto"/>
                <a:sym typeface="Roboto"/>
              </a:rPr>
              <a:t>Methodology</a:t>
            </a:r>
          </a:p>
          <a:p>
            <a:pPr marL="863599" lvl="1" indent="-431800">
              <a:lnSpc>
                <a:spcPts val="5599"/>
              </a:lnSpc>
              <a:buFont typeface="Arial"/>
              <a:buChar char="•"/>
            </a:pPr>
            <a:r>
              <a:rPr lang="en-US" sz="3999">
                <a:solidFill>
                  <a:srgbClr val="FFFFFF"/>
                </a:solidFill>
                <a:latin typeface="Roboto"/>
                <a:ea typeface="Roboto"/>
                <a:cs typeface="Roboto"/>
                <a:sym typeface="Roboto"/>
              </a:rPr>
              <a:t>Survey</a:t>
            </a:r>
            <a:endParaRPr lang="en-US" sz="3999" dirty="0">
              <a:solidFill>
                <a:srgbClr val="FFFFFF"/>
              </a:solidFill>
              <a:latin typeface="Roboto"/>
              <a:ea typeface="Roboto"/>
              <a:cs typeface="Roboto"/>
              <a:sym typeface="Roboto"/>
            </a:endParaRPr>
          </a:p>
          <a:p>
            <a:pPr marL="863599" lvl="1" indent="-431800">
              <a:lnSpc>
                <a:spcPts val="5599"/>
              </a:lnSpc>
              <a:buFont typeface="Arial"/>
              <a:buChar char="•"/>
            </a:pPr>
            <a:r>
              <a:rPr lang="en-US" sz="3999" dirty="0">
                <a:solidFill>
                  <a:srgbClr val="FFFFFF"/>
                </a:solidFill>
                <a:latin typeface="Roboto"/>
                <a:ea typeface="Roboto"/>
                <a:cs typeface="Roboto"/>
                <a:sym typeface="Roboto"/>
              </a:rPr>
              <a:t>Data Description</a:t>
            </a:r>
          </a:p>
          <a:p>
            <a:pPr marL="863599" lvl="1" indent="-431800">
              <a:lnSpc>
                <a:spcPts val="5599"/>
              </a:lnSpc>
              <a:buFont typeface="Arial"/>
              <a:buChar char="•"/>
            </a:pPr>
            <a:r>
              <a:rPr lang="en-US" sz="3999" dirty="0">
                <a:solidFill>
                  <a:srgbClr val="FFFFFF"/>
                </a:solidFill>
                <a:latin typeface="Roboto"/>
                <a:ea typeface="Roboto"/>
                <a:cs typeface="Roboto"/>
                <a:sym typeface="Roboto"/>
              </a:rPr>
              <a:t>Output</a:t>
            </a:r>
          </a:p>
          <a:p>
            <a:pPr marL="863599" lvl="1" indent="-431800">
              <a:lnSpc>
                <a:spcPts val="5599"/>
              </a:lnSpc>
              <a:buFont typeface="Arial"/>
              <a:buChar char="•"/>
            </a:pPr>
            <a:r>
              <a:rPr lang="en-US" sz="3999" dirty="0">
                <a:solidFill>
                  <a:srgbClr val="FFFFFF"/>
                </a:solidFill>
                <a:latin typeface="Roboto"/>
                <a:ea typeface="Roboto"/>
                <a:cs typeface="Roboto"/>
                <a:sym typeface="Roboto"/>
              </a:rPr>
              <a:t>Conclusion</a:t>
            </a:r>
          </a:p>
        </p:txBody>
      </p:sp>
      <p:sp>
        <p:nvSpPr>
          <p:cNvPr id="7" name="Freeform 7"/>
          <p:cNvSpPr/>
          <p:nvPr/>
        </p:nvSpPr>
        <p:spPr>
          <a:xfrm>
            <a:off x="-8107955" y="-9492011"/>
            <a:ext cx="13786282" cy="13786282"/>
          </a:xfrm>
          <a:custGeom>
            <a:avLst/>
            <a:gdLst/>
            <a:ahLst/>
            <a:cxnLst/>
            <a:rect l="l" t="t" r="r" b="b"/>
            <a:pathLst>
              <a:path w="13786282" h="13786282">
                <a:moveTo>
                  <a:pt x="0" y="0"/>
                </a:moveTo>
                <a:lnTo>
                  <a:pt x="13786281" y="0"/>
                </a:lnTo>
                <a:lnTo>
                  <a:pt x="13786281" y="13786282"/>
                </a:lnTo>
                <a:lnTo>
                  <a:pt x="0" y="137862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10697147" y="4171690"/>
            <a:ext cx="10173221" cy="10173221"/>
          </a:xfrm>
          <a:custGeom>
            <a:avLst/>
            <a:gdLst/>
            <a:ahLst/>
            <a:cxnLst/>
            <a:rect l="l" t="t" r="r" b="b"/>
            <a:pathLst>
              <a:path w="10173221" h="10173221">
                <a:moveTo>
                  <a:pt x="0" y="0"/>
                </a:moveTo>
                <a:lnTo>
                  <a:pt x="10173221" y="0"/>
                </a:lnTo>
                <a:lnTo>
                  <a:pt x="10173221" y="10173220"/>
                </a:lnTo>
                <a:lnTo>
                  <a:pt x="0" y="10173220"/>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753756" y="1276985"/>
            <a:ext cx="17011089" cy="17011089"/>
          </a:xfrm>
          <a:custGeom>
            <a:avLst/>
            <a:gdLst/>
            <a:ahLst/>
            <a:cxnLst/>
            <a:rect l="l" t="t" r="r" b="b"/>
            <a:pathLst>
              <a:path w="17011089" h="17011089">
                <a:moveTo>
                  <a:pt x="0" y="0"/>
                </a:moveTo>
                <a:lnTo>
                  <a:pt x="17011088" y="0"/>
                </a:lnTo>
                <a:lnTo>
                  <a:pt x="17011088" y="17011089"/>
                </a:lnTo>
                <a:lnTo>
                  <a:pt x="0" y="170110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062863" y="3612749"/>
            <a:ext cx="5838910" cy="4623515"/>
          </a:xfrm>
          <a:custGeom>
            <a:avLst/>
            <a:gdLst/>
            <a:ahLst/>
            <a:cxnLst/>
            <a:rect l="l" t="t" r="r" b="b"/>
            <a:pathLst>
              <a:path w="5838910" h="4623515">
                <a:moveTo>
                  <a:pt x="0" y="0"/>
                </a:moveTo>
                <a:lnTo>
                  <a:pt x="5838910" y="0"/>
                </a:lnTo>
                <a:lnTo>
                  <a:pt x="5838910" y="4623514"/>
                </a:lnTo>
                <a:lnTo>
                  <a:pt x="0" y="4623514"/>
                </a:lnTo>
                <a:lnTo>
                  <a:pt x="0" y="0"/>
                </a:lnTo>
                <a:close/>
              </a:path>
            </a:pathLst>
          </a:custGeom>
          <a:blipFill>
            <a:blip r:embed="rId6"/>
            <a:stretch>
              <a:fillRect/>
            </a:stretch>
          </a:blipFill>
        </p:spPr>
      </p:sp>
      <p:sp>
        <p:nvSpPr>
          <p:cNvPr id="5" name="Freeform 5"/>
          <p:cNvSpPr/>
          <p:nvPr/>
        </p:nvSpPr>
        <p:spPr>
          <a:xfrm>
            <a:off x="9729221" y="4800458"/>
            <a:ext cx="3464415" cy="3435805"/>
          </a:xfrm>
          <a:custGeom>
            <a:avLst/>
            <a:gdLst/>
            <a:ahLst/>
            <a:cxnLst/>
            <a:rect l="l" t="t" r="r" b="b"/>
            <a:pathLst>
              <a:path w="3464415" h="3435805">
                <a:moveTo>
                  <a:pt x="0" y="0"/>
                </a:moveTo>
                <a:lnTo>
                  <a:pt x="3464415" y="0"/>
                </a:lnTo>
                <a:lnTo>
                  <a:pt x="3464415" y="3435805"/>
                </a:lnTo>
                <a:lnTo>
                  <a:pt x="0" y="3435805"/>
                </a:lnTo>
                <a:lnTo>
                  <a:pt x="0" y="0"/>
                </a:lnTo>
                <a:close/>
              </a:path>
            </a:pathLst>
          </a:custGeom>
          <a:blipFill>
            <a:blip r:embed="rId7"/>
            <a:stretch>
              <a:fillRect/>
            </a:stretch>
          </a:blipFill>
        </p:spPr>
      </p:sp>
      <p:sp>
        <p:nvSpPr>
          <p:cNvPr id="6" name="TextBox 6"/>
          <p:cNvSpPr txBox="1"/>
          <p:nvPr/>
        </p:nvSpPr>
        <p:spPr>
          <a:xfrm>
            <a:off x="1512513" y="2315210"/>
            <a:ext cx="7419533" cy="5599430"/>
          </a:xfrm>
          <a:prstGeom prst="rect">
            <a:avLst/>
          </a:prstGeom>
        </p:spPr>
        <p:txBody>
          <a:bodyPr lIns="0" tIns="0" rIns="0" bIns="0" rtlCol="0" anchor="t">
            <a:spAutoFit/>
          </a:bodyPr>
          <a:lstStyle/>
          <a:p>
            <a:pPr marL="496571" lvl="1" indent="-248285" algn="just">
              <a:lnSpc>
                <a:spcPts val="3220"/>
              </a:lnSpc>
              <a:buFont typeface="Arial"/>
              <a:buChar char="•"/>
            </a:pPr>
            <a:r>
              <a:rPr lang="en-US" sz="2300">
                <a:solidFill>
                  <a:srgbClr val="FFFFFF"/>
                </a:solidFill>
                <a:latin typeface="Roboto"/>
                <a:ea typeface="Roboto"/>
                <a:cs typeface="Roboto"/>
                <a:sym typeface="Roboto"/>
              </a:rPr>
              <a:t>Out project uses machine learning (Decission Tree) to help detect fraud.</a:t>
            </a:r>
          </a:p>
          <a:p>
            <a:pPr marL="496571" lvl="1" indent="-248285" algn="just">
              <a:lnSpc>
                <a:spcPts val="3220"/>
              </a:lnSpc>
              <a:buFont typeface="Arial"/>
              <a:buChar char="•"/>
            </a:pPr>
            <a:r>
              <a:rPr lang="en-US" sz="2300">
                <a:solidFill>
                  <a:srgbClr val="FFFFFF"/>
                </a:solidFill>
                <a:latin typeface="Roboto"/>
                <a:ea typeface="Roboto"/>
                <a:cs typeface="Roboto"/>
                <a:sym typeface="Roboto"/>
              </a:rPr>
              <a:t>Finding fraud is tricky because:</a:t>
            </a:r>
          </a:p>
          <a:p>
            <a:pPr marL="993141" lvl="2" indent="-331047" algn="just">
              <a:lnSpc>
                <a:spcPts val="3220"/>
              </a:lnSpc>
              <a:buFont typeface="Arial"/>
              <a:buChar char="⚬"/>
            </a:pPr>
            <a:r>
              <a:rPr lang="en-US" sz="2300">
                <a:solidFill>
                  <a:srgbClr val="FFFFFF"/>
                </a:solidFill>
                <a:latin typeface="Roboto"/>
                <a:ea typeface="Roboto"/>
                <a:cs typeface="Roboto"/>
                <a:sym typeface="Roboto"/>
              </a:rPr>
              <a:t>Fraud cases are much rarer than normal transactions.</a:t>
            </a:r>
          </a:p>
          <a:p>
            <a:pPr marL="993141" lvl="2" indent="-331047" algn="just">
              <a:lnSpc>
                <a:spcPts val="3220"/>
              </a:lnSpc>
              <a:buFont typeface="Arial"/>
              <a:buChar char="⚬"/>
            </a:pPr>
            <a:r>
              <a:rPr lang="en-US" sz="2300">
                <a:solidFill>
                  <a:srgbClr val="FFFFFF"/>
                </a:solidFill>
                <a:latin typeface="Roboto"/>
                <a:ea typeface="Roboto"/>
                <a:cs typeface="Roboto"/>
                <a:sym typeface="Roboto"/>
              </a:rPr>
              <a:t>Fraud patterns keep changing, so the system must adapt.</a:t>
            </a:r>
          </a:p>
          <a:p>
            <a:pPr marL="496571" lvl="1" indent="-248285" algn="just">
              <a:lnSpc>
                <a:spcPts val="3220"/>
              </a:lnSpc>
              <a:buFont typeface="Arial"/>
              <a:buChar char="•"/>
            </a:pPr>
            <a:r>
              <a:rPr lang="en-US" sz="2300">
                <a:solidFill>
                  <a:srgbClr val="FFFFFF"/>
                </a:solidFill>
                <a:latin typeface="Roboto"/>
                <a:ea typeface="Roboto"/>
                <a:cs typeface="Roboto"/>
                <a:sym typeface="Roboto"/>
              </a:rPr>
              <a:t>Our project looks at ways to:</a:t>
            </a:r>
          </a:p>
          <a:p>
            <a:pPr marL="993141" lvl="2" indent="-331047" algn="just">
              <a:lnSpc>
                <a:spcPts val="3220"/>
              </a:lnSpc>
              <a:buFont typeface="Arial"/>
              <a:buChar char="⚬"/>
            </a:pPr>
            <a:r>
              <a:rPr lang="en-US" sz="2300">
                <a:solidFill>
                  <a:srgbClr val="FFFFFF"/>
                </a:solidFill>
                <a:latin typeface="Roboto"/>
                <a:ea typeface="Roboto"/>
                <a:cs typeface="Roboto"/>
                <a:sym typeface="Roboto"/>
              </a:rPr>
              <a:t>Handle the small number of fraud cases in the data.</a:t>
            </a:r>
          </a:p>
          <a:p>
            <a:pPr marL="993141" lvl="2" indent="-331047" algn="just">
              <a:lnSpc>
                <a:spcPts val="3220"/>
              </a:lnSpc>
              <a:buFont typeface="Arial"/>
              <a:buChar char="⚬"/>
            </a:pPr>
            <a:r>
              <a:rPr lang="en-US" sz="2300">
                <a:solidFill>
                  <a:srgbClr val="FFFFFF"/>
                </a:solidFill>
                <a:latin typeface="Roboto"/>
                <a:ea typeface="Roboto"/>
                <a:cs typeface="Roboto"/>
                <a:sym typeface="Roboto"/>
              </a:rPr>
              <a:t>Make sure the system can adjust to new fraud patterns.</a:t>
            </a:r>
          </a:p>
          <a:p>
            <a:pPr marL="993141" lvl="2" indent="-331047" algn="just">
              <a:lnSpc>
                <a:spcPts val="3220"/>
              </a:lnSpc>
              <a:buFont typeface="Arial"/>
              <a:buChar char="⚬"/>
            </a:pPr>
            <a:r>
              <a:rPr lang="en-US" sz="2300">
                <a:solidFill>
                  <a:srgbClr val="FFFFFF"/>
                </a:solidFill>
                <a:latin typeface="Roboto"/>
                <a:ea typeface="Roboto"/>
                <a:cs typeface="Roboto"/>
                <a:sym typeface="Roboto"/>
              </a:rPr>
              <a:t>Measure how well the system detects fraud.</a:t>
            </a:r>
          </a:p>
          <a:p>
            <a:pPr algn="just">
              <a:lnSpc>
                <a:spcPts val="3220"/>
              </a:lnSpc>
            </a:pPr>
            <a:endParaRPr lang="en-US" sz="2300">
              <a:solidFill>
                <a:srgbClr val="FFFFFF"/>
              </a:solidFill>
              <a:latin typeface="Roboto"/>
              <a:ea typeface="Roboto"/>
              <a:cs typeface="Roboto"/>
              <a:sym typeface="Roboto"/>
            </a:endParaRPr>
          </a:p>
        </p:txBody>
      </p:sp>
      <p:sp>
        <p:nvSpPr>
          <p:cNvPr id="7" name="TextBox 7"/>
          <p:cNvSpPr txBox="1"/>
          <p:nvPr/>
        </p:nvSpPr>
        <p:spPr>
          <a:xfrm>
            <a:off x="1512513" y="933450"/>
            <a:ext cx="5615254" cy="781050"/>
          </a:xfrm>
          <a:prstGeom prst="rect">
            <a:avLst/>
          </a:prstGeom>
        </p:spPr>
        <p:txBody>
          <a:bodyPr lIns="0" tIns="0" rIns="0" bIns="0" rtlCol="0" anchor="t">
            <a:spAutoFit/>
          </a:bodyPr>
          <a:lstStyle/>
          <a:p>
            <a:pPr algn="l">
              <a:lnSpc>
                <a:spcPts val="6299"/>
              </a:lnSpc>
            </a:pPr>
            <a:r>
              <a:rPr lang="en-US" sz="4500" b="1">
                <a:solidFill>
                  <a:srgbClr val="FFFFFF"/>
                </a:solidFill>
                <a:latin typeface="Roboto Bold"/>
                <a:ea typeface="Roboto Bold"/>
                <a:cs typeface="Roboto Bold"/>
                <a:sym typeface="Roboto Bold"/>
              </a:rPr>
              <a:t>ABSTRACT</a:t>
            </a:r>
          </a:p>
        </p:txBody>
      </p:sp>
      <p:sp>
        <p:nvSpPr>
          <p:cNvPr id="8" name="Freeform 8"/>
          <p:cNvSpPr/>
          <p:nvPr/>
        </p:nvSpPr>
        <p:spPr>
          <a:xfrm>
            <a:off x="-8462830" y="-9509755"/>
            <a:ext cx="14930751" cy="14930751"/>
          </a:xfrm>
          <a:custGeom>
            <a:avLst/>
            <a:gdLst/>
            <a:ahLst/>
            <a:cxnLst/>
            <a:rect l="l" t="t" r="r" b="b"/>
            <a:pathLst>
              <a:path w="14930751" h="14930751">
                <a:moveTo>
                  <a:pt x="0" y="0"/>
                </a:moveTo>
                <a:lnTo>
                  <a:pt x="14930752" y="0"/>
                </a:lnTo>
                <a:lnTo>
                  <a:pt x="14930752" y="14930752"/>
                </a:lnTo>
                <a:lnTo>
                  <a:pt x="0" y="14930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6437401" y="5181427"/>
            <a:ext cx="17011089" cy="17011089"/>
          </a:xfrm>
          <a:custGeom>
            <a:avLst/>
            <a:gdLst/>
            <a:ahLst/>
            <a:cxnLst/>
            <a:rect l="l" t="t" r="r" b="b"/>
            <a:pathLst>
              <a:path w="17011089" h="17011089">
                <a:moveTo>
                  <a:pt x="0" y="0"/>
                </a:moveTo>
                <a:lnTo>
                  <a:pt x="17011089" y="0"/>
                </a:lnTo>
                <a:lnTo>
                  <a:pt x="17011089" y="17011089"/>
                </a:lnTo>
                <a:lnTo>
                  <a:pt x="0" y="17011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7322" y="3896437"/>
            <a:ext cx="5649203" cy="5649203"/>
          </a:xfrm>
          <a:custGeom>
            <a:avLst/>
            <a:gdLst/>
            <a:ahLst/>
            <a:cxnLst/>
            <a:rect l="l" t="t" r="r" b="b"/>
            <a:pathLst>
              <a:path w="5649203" h="5649203">
                <a:moveTo>
                  <a:pt x="0" y="0"/>
                </a:moveTo>
                <a:lnTo>
                  <a:pt x="5649203" y="0"/>
                </a:lnTo>
                <a:lnTo>
                  <a:pt x="5649203" y="5649203"/>
                </a:lnTo>
                <a:lnTo>
                  <a:pt x="0" y="5649203"/>
                </a:lnTo>
                <a:lnTo>
                  <a:pt x="0" y="0"/>
                </a:lnTo>
                <a:close/>
              </a:path>
            </a:pathLst>
          </a:custGeom>
          <a:blipFill>
            <a:blip r:embed="rId4">
              <a:alphaModFix amt="18999"/>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933450"/>
            <a:ext cx="6756395" cy="781050"/>
          </a:xfrm>
          <a:prstGeom prst="rect">
            <a:avLst/>
          </a:prstGeom>
        </p:spPr>
        <p:txBody>
          <a:bodyPr lIns="0" tIns="0" rIns="0" bIns="0" rtlCol="0" anchor="t">
            <a:spAutoFit/>
          </a:bodyPr>
          <a:lstStyle/>
          <a:p>
            <a:pPr algn="l">
              <a:lnSpc>
                <a:spcPts val="6299"/>
              </a:lnSpc>
            </a:pPr>
            <a:r>
              <a:rPr lang="en-US" sz="4500" b="1">
                <a:solidFill>
                  <a:srgbClr val="FFFFFF"/>
                </a:solidFill>
                <a:latin typeface="Roboto Bold"/>
                <a:ea typeface="Roboto Bold"/>
                <a:cs typeface="Roboto Bold"/>
                <a:sym typeface="Roboto Bold"/>
              </a:rPr>
              <a:t>INTRODUCTION</a:t>
            </a:r>
          </a:p>
        </p:txBody>
      </p:sp>
      <p:sp>
        <p:nvSpPr>
          <p:cNvPr id="5" name="TextBox 5"/>
          <p:cNvSpPr txBox="1"/>
          <p:nvPr/>
        </p:nvSpPr>
        <p:spPr>
          <a:xfrm>
            <a:off x="2382700" y="2246517"/>
            <a:ext cx="11263297" cy="5124304"/>
          </a:xfrm>
          <a:prstGeom prst="rect">
            <a:avLst/>
          </a:prstGeom>
        </p:spPr>
        <p:txBody>
          <a:bodyPr lIns="0" tIns="0" rIns="0" bIns="0" rtlCol="0" anchor="t">
            <a:spAutoFit/>
          </a:bodyPr>
          <a:lstStyle/>
          <a:p>
            <a:pPr algn="just">
              <a:lnSpc>
                <a:spcPts val="3683"/>
              </a:lnSpc>
              <a:spcBef>
                <a:spcPct val="0"/>
              </a:spcBef>
            </a:pPr>
            <a:r>
              <a:rPr lang="en-US" sz="2630">
                <a:solidFill>
                  <a:srgbClr val="FFFFFF"/>
                </a:solidFill>
                <a:latin typeface="Roboto"/>
                <a:ea typeface="Roboto"/>
                <a:cs typeface="Roboto"/>
                <a:sym typeface="Roboto"/>
              </a:rPr>
              <a:t>Credit card fraud is a serious issue, resulting in billions of dollars in losses each year. With the rise of online shopping and digital payments, fraud has become harder to detect. Fraud detection systems need to be fast and accurate, as fraud patterns constantly change and fraud cases are much rarer than regular transactions. Machine learning, a type of advanced computing, helps create smart systems that can identify unusual patterns in transactions, potentially indicating fraud. However, building these systems is challenging due to limited fraud data and the need for them to adapt as fraud tactics evolve. This project explores methods to improve fraud detection accuracy, helping protect both businesses and customers from financial loss.</a:t>
            </a:r>
          </a:p>
        </p:txBody>
      </p:sp>
      <p:sp>
        <p:nvSpPr>
          <p:cNvPr id="6" name="Freeform 6"/>
          <p:cNvSpPr/>
          <p:nvPr/>
        </p:nvSpPr>
        <p:spPr>
          <a:xfrm>
            <a:off x="-8107955" y="-9492011"/>
            <a:ext cx="13972591" cy="13972591"/>
          </a:xfrm>
          <a:custGeom>
            <a:avLst/>
            <a:gdLst/>
            <a:ahLst/>
            <a:cxnLst/>
            <a:rect l="l" t="t" r="r" b="b"/>
            <a:pathLst>
              <a:path w="13972591" h="13972591">
                <a:moveTo>
                  <a:pt x="0" y="0"/>
                </a:moveTo>
                <a:lnTo>
                  <a:pt x="13972590" y="0"/>
                </a:lnTo>
                <a:lnTo>
                  <a:pt x="13972590" y="13972591"/>
                </a:lnTo>
                <a:lnTo>
                  <a:pt x="0" y="13972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10697147" y="4171690"/>
            <a:ext cx="10173221" cy="10173221"/>
          </a:xfrm>
          <a:custGeom>
            <a:avLst/>
            <a:gdLst/>
            <a:ahLst/>
            <a:cxnLst/>
            <a:rect l="l" t="t" r="r" b="b"/>
            <a:pathLst>
              <a:path w="10173221" h="10173221">
                <a:moveTo>
                  <a:pt x="0" y="0"/>
                </a:moveTo>
                <a:lnTo>
                  <a:pt x="10173221" y="0"/>
                </a:lnTo>
                <a:lnTo>
                  <a:pt x="10173221" y="10173220"/>
                </a:lnTo>
                <a:lnTo>
                  <a:pt x="0" y="10173220"/>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753756" y="1276985"/>
            <a:ext cx="17011089" cy="17011089"/>
          </a:xfrm>
          <a:custGeom>
            <a:avLst/>
            <a:gdLst/>
            <a:ahLst/>
            <a:cxnLst/>
            <a:rect l="l" t="t" r="r" b="b"/>
            <a:pathLst>
              <a:path w="17011089" h="17011089">
                <a:moveTo>
                  <a:pt x="0" y="0"/>
                </a:moveTo>
                <a:lnTo>
                  <a:pt x="17011088" y="0"/>
                </a:lnTo>
                <a:lnTo>
                  <a:pt x="17011088" y="17011089"/>
                </a:lnTo>
                <a:lnTo>
                  <a:pt x="0" y="170110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318756" y="2797939"/>
            <a:ext cx="5114557" cy="2058609"/>
          </a:xfrm>
          <a:custGeom>
            <a:avLst/>
            <a:gdLst/>
            <a:ahLst/>
            <a:cxnLst/>
            <a:rect l="l" t="t" r="r" b="b"/>
            <a:pathLst>
              <a:path w="5114557" h="2058609">
                <a:moveTo>
                  <a:pt x="0" y="0"/>
                </a:moveTo>
                <a:lnTo>
                  <a:pt x="5114557" y="0"/>
                </a:lnTo>
                <a:lnTo>
                  <a:pt x="5114557" y="2058609"/>
                </a:lnTo>
                <a:lnTo>
                  <a:pt x="0" y="2058609"/>
                </a:lnTo>
                <a:lnTo>
                  <a:pt x="0" y="0"/>
                </a:lnTo>
                <a:close/>
              </a:path>
            </a:pathLst>
          </a:custGeom>
          <a:blipFill>
            <a:blip r:embed="rId6"/>
            <a:stretch>
              <a:fillRect/>
            </a:stretch>
          </a:blipFill>
        </p:spPr>
      </p:sp>
      <p:sp>
        <p:nvSpPr>
          <p:cNvPr id="5" name="Freeform 5"/>
          <p:cNvSpPr/>
          <p:nvPr/>
        </p:nvSpPr>
        <p:spPr>
          <a:xfrm>
            <a:off x="10602238" y="2634319"/>
            <a:ext cx="6547594" cy="6437358"/>
          </a:xfrm>
          <a:custGeom>
            <a:avLst/>
            <a:gdLst/>
            <a:ahLst/>
            <a:cxnLst/>
            <a:rect l="l" t="t" r="r" b="b"/>
            <a:pathLst>
              <a:path w="6547594" h="6437358">
                <a:moveTo>
                  <a:pt x="0" y="0"/>
                </a:moveTo>
                <a:lnTo>
                  <a:pt x="6547594" y="0"/>
                </a:lnTo>
                <a:lnTo>
                  <a:pt x="6547594" y="6437358"/>
                </a:lnTo>
                <a:lnTo>
                  <a:pt x="0" y="6437358"/>
                </a:lnTo>
                <a:lnTo>
                  <a:pt x="0" y="0"/>
                </a:lnTo>
                <a:close/>
              </a:path>
            </a:pathLst>
          </a:custGeom>
          <a:blipFill>
            <a:blip r:embed="rId7"/>
            <a:stretch>
              <a:fillRect l="-23531" r="-31603"/>
            </a:stretch>
          </a:blipFill>
        </p:spPr>
      </p:sp>
      <p:sp>
        <p:nvSpPr>
          <p:cNvPr id="6" name="TextBox 6"/>
          <p:cNvSpPr txBox="1"/>
          <p:nvPr/>
        </p:nvSpPr>
        <p:spPr>
          <a:xfrm>
            <a:off x="1123580" y="933450"/>
            <a:ext cx="5615254" cy="781050"/>
          </a:xfrm>
          <a:prstGeom prst="rect">
            <a:avLst/>
          </a:prstGeom>
        </p:spPr>
        <p:txBody>
          <a:bodyPr lIns="0" tIns="0" rIns="0" bIns="0" rtlCol="0" anchor="t">
            <a:spAutoFit/>
          </a:bodyPr>
          <a:lstStyle/>
          <a:p>
            <a:pPr algn="l">
              <a:lnSpc>
                <a:spcPts val="6299"/>
              </a:lnSpc>
            </a:pPr>
            <a:r>
              <a:rPr lang="en-US" sz="4500" b="1">
                <a:solidFill>
                  <a:srgbClr val="FFFFFF"/>
                </a:solidFill>
                <a:latin typeface="Roboto Bold"/>
                <a:ea typeface="Roboto Bold"/>
                <a:cs typeface="Roboto Bold"/>
                <a:sym typeface="Roboto Bold"/>
              </a:rPr>
              <a:t>MOTIVATION</a:t>
            </a:r>
          </a:p>
        </p:txBody>
      </p:sp>
      <p:sp>
        <p:nvSpPr>
          <p:cNvPr id="7" name="TextBox 7"/>
          <p:cNvSpPr txBox="1"/>
          <p:nvPr/>
        </p:nvSpPr>
        <p:spPr>
          <a:xfrm>
            <a:off x="1724467" y="2040027"/>
            <a:ext cx="8478204" cy="5074963"/>
          </a:xfrm>
          <a:prstGeom prst="rect">
            <a:avLst/>
          </a:prstGeom>
        </p:spPr>
        <p:txBody>
          <a:bodyPr lIns="0" tIns="0" rIns="0" bIns="0" rtlCol="0" anchor="t">
            <a:spAutoFit/>
          </a:bodyPr>
          <a:lstStyle/>
          <a:p>
            <a:pPr algn="l">
              <a:lnSpc>
                <a:spcPts val="2915"/>
              </a:lnSpc>
            </a:pPr>
            <a:r>
              <a:rPr lang="en-US" sz="2082" b="1">
                <a:solidFill>
                  <a:srgbClr val="FFFFFF"/>
                </a:solidFill>
                <a:latin typeface="Roboto Bold"/>
                <a:ea typeface="Roboto Bold"/>
                <a:cs typeface="Roboto Bold"/>
                <a:sym typeface="Roboto Bold"/>
              </a:rPr>
              <a:t>Protect People’s Money: </a:t>
            </a:r>
          </a:p>
          <a:p>
            <a:pPr algn="l">
              <a:lnSpc>
                <a:spcPts val="2915"/>
              </a:lnSpc>
            </a:pPr>
            <a:r>
              <a:rPr lang="en-US" sz="2082">
                <a:solidFill>
                  <a:srgbClr val="FFFFFF"/>
                </a:solidFill>
                <a:latin typeface="Roboto"/>
                <a:ea typeface="Roboto"/>
                <a:cs typeface="Roboto"/>
                <a:sym typeface="Roboto"/>
              </a:rPr>
              <a:t>Credit card fraud costs a lot of money loss, so it’s important to stop it.</a:t>
            </a:r>
          </a:p>
          <a:p>
            <a:pPr algn="ctr">
              <a:lnSpc>
                <a:spcPts val="2915"/>
              </a:lnSpc>
            </a:pPr>
            <a:endParaRPr lang="en-US" sz="2082">
              <a:solidFill>
                <a:srgbClr val="FFFFFF"/>
              </a:solidFill>
              <a:latin typeface="Roboto"/>
              <a:ea typeface="Roboto"/>
              <a:cs typeface="Roboto"/>
              <a:sym typeface="Roboto"/>
            </a:endParaRPr>
          </a:p>
          <a:p>
            <a:pPr algn="l">
              <a:lnSpc>
                <a:spcPts val="2915"/>
              </a:lnSpc>
            </a:pPr>
            <a:r>
              <a:rPr lang="en-US" sz="2082" b="1">
                <a:solidFill>
                  <a:srgbClr val="FFFFFF"/>
                </a:solidFill>
                <a:latin typeface="Roboto Bold"/>
                <a:ea typeface="Roboto Bold"/>
                <a:cs typeface="Roboto Bold"/>
                <a:sym typeface="Roboto Bold"/>
              </a:rPr>
              <a:t>Make Online Shopping Safer: </a:t>
            </a:r>
          </a:p>
          <a:p>
            <a:pPr algn="l">
              <a:lnSpc>
                <a:spcPts val="2915"/>
              </a:lnSpc>
            </a:pPr>
            <a:r>
              <a:rPr lang="en-US" sz="2082">
                <a:solidFill>
                  <a:srgbClr val="FFFFFF"/>
                </a:solidFill>
                <a:latin typeface="Roboto"/>
                <a:ea typeface="Roboto"/>
                <a:cs typeface="Roboto"/>
                <a:sym typeface="Roboto"/>
              </a:rPr>
              <a:t>More people shop online, which means there’s a bigger chance for fraud.  A good fraud detection system can make shopping safer.</a:t>
            </a:r>
          </a:p>
          <a:p>
            <a:pPr algn="ctr">
              <a:lnSpc>
                <a:spcPts val="2915"/>
              </a:lnSpc>
            </a:pPr>
            <a:endParaRPr lang="en-US" sz="2082">
              <a:solidFill>
                <a:srgbClr val="FFFFFF"/>
              </a:solidFill>
              <a:latin typeface="Roboto"/>
              <a:ea typeface="Roboto"/>
              <a:cs typeface="Roboto"/>
              <a:sym typeface="Roboto"/>
            </a:endParaRPr>
          </a:p>
          <a:p>
            <a:pPr algn="l">
              <a:lnSpc>
                <a:spcPts val="2915"/>
              </a:lnSpc>
            </a:pPr>
            <a:r>
              <a:rPr lang="en-US" sz="2082" b="1">
                <a:solidFill>
                  <a:srgbClr val="FFFFFF"/>
                </a:solidFill>
                <a:latin typeface="Roboto Bold"/>
                <a:ea typeface="Roboto Bold"/>
                <a:cs typeface="Roboto Bold"/>
                <a:sym typeface="Roboto Bold"/>
              </a:rPr>
              <a:t>Use Smart Technology: </a:t>
            </a:r>
          </a:p>
          <a:p>
            <a:pPr algn="l">
              <a:lnSpc>
                <a:spcPts val="2915"/>
              </a:lnSpc>
            </a:pPr>
            <a:r>
              <a:rPr lang="en-US" sz="2082">
                <a:solidFill>
                  <a:srgbClr val="FFFFFF"/>
                </a:solidFill>
                <a:latin typeface="Roboto"/>
                <a:ea typeface="Roboto"/>
                <a:cs typeface="Roboto"/>
                <a:sym typeface="Roboto"/>
              </a:rPr>
              <a:t>Machine learning, a smart computer tool, can help find strange patterns that might mean fraud.</a:t>
            </a:r>
          </a:p>
          <a:p>
            <a:pPr algn="ctr">
              <a:lnSpc>
                <a:spcPts val="2915"/>
              </a:lnSpc>
            </a:pPr>
            <a:endParaRPr lang="en-US" sz="2082">
              <a:solidFill>
                <a:srgbClr val="FFFFFF"/>
              </a:solidFill>
              <a:latin typeface="Roboto"/>
              <a:ea typeface="Roboto"/>
              <a:cs typeface="Roboto"/>
              <a:sym typeface="Roboto"/>
            </a:endParaRPr>
          </a:p>
          <a:p>
            <a:pPr algn="l">
              <a:lnSpc>
                <a:spcPts val="2915"/>
              </a:lnSpc>
            </a:pPr>
            <a:r>
              <a:rPr lang="en-US" sz="2082" b="1">
                <a:solidFill>
                  <a:srgbClr val="FFFFFF"/>
                </a:solidFill>
                <a:latin typeface="Roboto Bold"/>
                <a:ea typeface="Roboto Bold"/>
                <a:cs typeface="Roboto Bold"/>
                <a:sym typeface="Roboto Bold"/>
              </a:rPr>
              <a:t>Learn from Patterns: </a:t>
            </a:r>
          </a:p>
          <a:p>
            <a:pPr algn="l">
              <a:lnSpc>
                <a:spcPts val="2915"/>
              </a:lnSpc>
              <a:spcBef>
                <a:spcPct val="0"/>
              </a:spcBef>
            </a:pPr>
            <a:r>
              <a:rPr lang="en-US" sz="2082">
                <a:solidFill>
                  <a:srgbClr val="FFFFFF"/>
                </a:solidFill>
                <a:latin typeface="Roboto"/>
                <a:ea typeface="Roboto"/>
                <a:cs typeface="Roboto"/>
                <a:sym typeface="Roboto"/>
              </a:rPr>
              <a:t>Fraud changes over time, so the system needs to keep learning and adjusting to new tricks.</a:t>
            </a:r>
          </a:p>
        </p:txBody>
      </p:sp>
      <p:sp>
        <p:nvSpPr>
          <p:cNvPr id="8" name="Freeform 8"/>
          <p:cNvSpPr/>
          <p:nvPr/>
        </p:nvSpPr>
        <p:spPr>
          <a:xfrm>
            <a:off x="-8107955" y="-9492011"/>
            <a:ext cx="14020955" cy="14020955"/>
          </a:xfrm>
          <a:custGeom>
            <a:avLst/>
            <a:gdLst/>
            <a:ahLst/>
            <a:cxnLst/>
            <a:rect l="l" t="t" r="r" b="b"/>
            <a:pathLst>
              <a:path w="14020955" h="14020955">
                <a:moveTo>
                  <a:pt x="0" y="0"/>
                </a:moveTo>
                <a:lnTo>
                  <a:pt x="14020955" y="0"/>
                </a:lnTo>
                <a:lnTo>
                  <a:pt x="14020955" y="14020955"/>
                </a:lnTo>
                <a:lnTo>
                  <a:pt x="0" y="14020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10361288" y="2372581"/>
            <a:ext cx="17011089" cy="17011089"/>
          </a:xfrm>
          <a:custGeom>
            <a:avLst/>
            <a:gdLst/>
            <a:ahLst/>
            <a:cxnLst/>
            <a:rect l="l" t="t" r="r" b="b"/>
            <a:pathLst>
              <a:path w="17011089" h="17011089">
                <a:moveTo>
                  <a:pt x="0" y="0"/>
                </a:moveTo>
                <a:lnTo>
                  <a:pt x="17011089" y="0"/>
                </a:lnTo>
                <a:lnTo>
                  <a:pt x="17011089" y="17011089"/>
                </a:lnTo>
                <a:lnTo>
                  <a:pt x="0" y="17011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576821" y="2372581"/>
            <a:ext cx="6500361" cy="6500361"/>
          </a:xfrm>
          <a:custGeom>
            <a:avLst/>
            <a:gdLst/>
            <a:ahLst/>
            <a:cxnLst/>
            <a:rect l="l" t="t" r="r" b="b"/>
            <a:pathLst>
              <a:path w="6500361" h="6500361">
                <a:moveTo>
                  <a:pt x="0" y="0"/>
                </a:moveTo>
                <a:lnTo>
                  <a:pt x="6500361" y="0"/>
                </a:lnTo>
                <a:lnTo>
                  <a:pt x="6500361" y="6500361"/>
                </a:lnTo>
                <a:lnTo>
                  <a:pt x="0" y="6500361"/>
                </a:lnTo>
                <a:lnTo>
                  <a:pt x="0" y="0"/>
                </a:lnTo>
                <a:close/>
              </a:path>
            </a:pathLst>
          </a:custGeom>
          <a:blipFill>
            <a:blip r:embed="rId4">
              <a:alphaModFix amt="18999"/>
              <a:extLst>
                <a:ext uri="{96DAC541-7B7A-43D3-8B79-37D633B846F1}">
                  <asvg:svgBlip xmlns:asvg="http://schemas.microsoft.com/office/drawing/2016/SVG/main" r:embed="rId5"/>
                </a:ext>
              </a:extLst>
            </a:blip>
            <a:stretch>
              <a:fillRect/>
            </a:stretch>
          </a:blipFill>
        </p:spPr>
      </p:sp>
      <p:sp>
        <p:nvSpPr>
          <p:cNvPr id="4" name="Freeform 4"/>
          <p:cNvSpPr/>
          <p:nvPr/>
        </p:nvSpPr>
        <p:spPr>
          <a:xfrm>
            <a:off x="-8107955" y="-9492011"/>
            <a:ext cx="16376864" cy="16376864"/>
          </a:xfrm>
          <a:custGeom>
            <a:avLst/>
            <a:gdLst/>
            <a:ahLst/>
            <a:cxnLst/>
            <a:rect l="l" t="t" r="r" b="b"/>
            <a:pathLst>
              <a:path w="16376864" h="16376864">
                <a:moveTo>
                  <a:pt x="0" y="0"/>
                </a:moveTo>
                <a:lnTo>
                  <a:pt x="16376863" y="0"/>
                </a:lnTo>
                <a:lnTo>
                  <a:pt x="16376863" y="16376864"/>
                </a:lnTo>
                <a:lnTo>
                  <a:pt x="0" y="163768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827001" y="3789231"/>
            <a:ext cx="4195155" cy="2391239"/>
          </a:xfrm>
          <a:custGeom>
            <a:avLst/>
            <a:gdLst/>
            <a:ahLst/>
            <a:cxnLst/>
            <a:rect l="l" t="t" r="r" b="b"/>
            <a:pathLst>
              <a:path w="4195155" h="2391239">
                <a:moveTo>
                  <a:pt x="0" y="0"/>
                </a:moveTo>
                <a:lnTo>
                  <a:pt x="4195156" y="0"/>
                </a:lnTo>
                <a:lnTo>
                  <a:pt x="4195156" y="2391239"/>
                </a:lnTo>
                <a:lnTo>
                  <a:pt x="0" y="2391239"/>
                </a:lnTo>
                <a:lnTo>
                  <a:pt x="0" y="0"/>
                </a:lnTo>
                <a:close/>
              </a:path>
            </a:pathLst>
          </a:custGeom>
          <a:blipFill>
            <a:blip r:embed="rId8"/>
            <a:stretch>
              <a:fillRect/>
            </a:stretch>
          </a:blipFill>
        </p:spPr>
      </p:sp>
      <p:sp>
        <p:nvSpPr>
          <p:cNvPr id="6" name="TextBox 6"/>
          <p:cNvSpPr txBox="1"/>
          <p:nvPr/>
        </p:nvSpPr>
        <p:spPr>
          <a:xfrm>
            <a:off x="1028700" y="933450"/>
            <a:ext cx="5615254" cy="781050"/>
          </a:xfrm>
          <a:prstGeom prst="rect">
            <a:avLst/>
          </a:prstGeom>
        </p:spPr>
        <p:txBody>
          <a:bodyPr lIns="0" tIns="0" rIns="0" bIns="0" rtlCol="0" anchor="t">
            <a:spAutoFit/>
          </a:bodyPr>
          <a:lstStyle/>
          <a:p>
            <a:pPr algn="l">
              <a:lnSpc>
                <a:spcPts val="6299"/>
              </a:lnSpc>
            </a:pPr>
            <a:r>
              <a:rPr lang="en-US" sz="4500" b="1">
                <a:solidFill>
                  <a:srgbClr val="FFFFFF"/>
                </a:solidFill>
                <a:latin typeface="Roboto Bold"/>
                <a:ea typeface="Roboto Bold"/>
                <a:cs typeface="Roboto Bold"/>
                <a:sym typeface="Roboto Bold"/>
              </a:rPr>
              <a:t>METHODOLOGY</a:t>
            </a:r>
          </a:p>
        </p:txBody>
      </p:sp>
      <p:sp>
        <p:nvSpPr>
          <p:cNvPr id="7" name="TextBox 7"/>
          <p:cNvSpPr txBox="1"/>
          <p:nvPr/>
        </p:nvSpPr>
        <p:spPr>
          <a:xfrm>
            <a:off x="1985732" y="2315431"/>
            <a:ext cx="8617429" cy="5047920"/>
          </a:xfrm>
          <a:prstGeom prst="rect">
            <a:avLst/>
          </a:prstGeom>
        </p:spPr>
        <p:txBody>
          <a:bodyPr lIns="0" tIns="0" rIns="0" bIns="0" rtlCol="0" anchor="t">
            <a:spAutoFit/>
          </a:bodyPr>
          <a:lstStyle/>
          <a:p>
            <a:pPr algn="l">
              <a:lnSpc>
                <a:spcPts val="3291"/>
              </a:lnSpc>
            </a:pPr>
            <a:r>
              <a:rPr lang="en-US" sz="2351" b="1" dirty="0">
                <a:solidFill>
                  <a:srgbClr val="FFFFFF"/>
                </a:solidFill>
                <a:latin typeface="Roboto Bold"/>
                <a:ea typeface="Roboto Bold"/>
                <a:cs typeface="Roboto Bold"/>
                <a:sym typeface="Roboto Bold"/>
              </a:rPr>
              <a:t>Data Collection: </a:t>
            </a:r>
          </a:p>
          <a:p>
            <a:pPr algn="l">
              <a:lnSpc>
                <a:spcPts val="3291"/>
              </a:lnSpc>
              <a:spcBef>
                <a:spcPct val="0"/>
              </a:spcBef>
            </a:pPr>
            <a:r>
              <a:rPr lang="en-US" sz="2351" dirty="0">
                <a:solidFill>
                  <a:srgbClr val="FFFFFF"/>
                </a:solidFill>
                <a:latin typeface="Roboto"/>
                <a:ea typeface="Roboto"/>
                <a:cs typeface="Roboto"/>
                <a:sym typeface="Roboto"/>
              </a:rPr>
              <a:t>Gather credit card transaction data with both fraud and non-fraud cases.</a:t>
            </a:r>
          </a:p>
          <a:p>
            <a:pPr algn="ctr">
              <a:lnSpc>
                <a:spcPts val="3291"/>
              </a:lnSpc>
              <a:spcBef>
                <a:spcPct val="0"/>
              </a:spcBef>
            </a:pPr>
            <a:endParaRPr lang="en-US" sz="2351" dirty="0">
              <a:solidFill>
                <a:srgbClr val="FFFFFF"/>
              </a:solidFill>
              <a:latin typeface="Roboto"/>
              <a:ea typeface="Roboto"/>
              <a:cs typeface="Roboto"/>
              <a:sym typeface="Roboto"/>
            </a:endParaRPr>
          </a:p>
          <a:p>
            <a:pPr algn="l">
              <a:lnSpc>
                <a:spcPts val="3291"/>
              </a:lnSpc>
              <a:spcBef>
                <a:spcPct val="0"/>
              </a:spcBef>
            </a:pPr>
            <a:r>
              <a:rPr lang="en-US" sz="2351" b="1" dirty="0">
                <a:solidFill>
                  <a:srgbClr val="FFFFFF"/>
                </a:solidFill>
                <a:latin typeface="Roboto Bold"/>
                <a:ea typeface="Roboto Bold"/>
                <a:cs typeface="Roboto Bold"/>
                <a:sym typeface="Roboto Bold"/>
              </a:rPr>
              <a:t>Data Preparation: </a:t>
            </a:r>
          </a:p>
          <a:p>
            <a:pPr algn="l">
              <a:lnSpc>
                <a:spcPts val="3291"/>
              </a:lnSpc>
              <a:spcBef>
                <a:spcPct val="0"/>
              </a:spcBef>
            </a:pPr>
            <a:r>
              <a:rPr lang="en-US" sz="2351" dirty="0">
                <a:solidFill>
                  <a:srgbClr val="FFFFFF"/>
                </a:solidFill>
                <a:latin typeface="Roboto"/>
                <a:ea typeface="Roboto"/>
                <a:cs typeface="Roboto"/>
                <a:sym typeface="Roboto"/>
              </a:rPr>
              <a:t>Clean data and select important details, like transaction amount and time.</a:t>
            </a:r>
          </a:p>
          <a:p>
            <a:pPr algn="ctr">
              <a:lnSpc>
                <a:spcPts val="3291"/>
              </a:lnSpc>
              <a:spcBef>
                <a:spcPct val="0"/>
              </a:spcBef>
            </a:pPr>
            <a:endParaRPr lang="en-US" sz="2351" dirty="0">
              <a:solidFill>
                <a:srgbClr val="FFFFFF"/>
              </a:solidFill>
              <a:latin typeface="Roboto"/>
              <a:ea typeface="Roboto"/>
              <a:cs typeface="Roboto"/>
              <a:sym typeface="Roboto"/>
            </a:endParaRPr>
          </a:p>
          <a:p>
            <a:pPr algn="l">
              <a:lnSpc>
                <a:spcPts val="3291"/>
              </a:lnSpc>
              <a:spcBef>
                <a:spcPct val="0"/>
              </a:spcBef>
            </a:pPr>
            <a:r>
              <a:rPr lang="en-US" sz="2351" b="1" dirty="0">
                <a:solidFill>
                  <a:srgbClr val="FFFFFF"/>
                </a:solidFill>
                <a:latin typeface="Roboto Bold"/>
                <a:ea typeface="Roboto Bold"/>
                <a:cs typeface="Roboto Bold"/>
                <a:sym typeface="Roboto Bold"/>
              </a:rPr>
              <a:t>Model Selection: </a:t>
            </a:r>
          </a:p>
          <a:p>
            <a:pPr algn="l">
              <a:lnSpc>
                <a:spcPts val="3291"/>
              </a:lnSpc>
              <a:spcBef>
                <a:spcPct val="0"/>
              </a:spcBef>
            </a:pPr>
            <a:r>
              <a:rPr lang="en-US" sz="2351" dirty="0">
                <a:solidFill>
                  <a:srgbClr val="FFFFFF"/>
                </a:solidFill>
                <a:latin typeface="Roboto"/>
                <a:ea typeface="Roboto"/>
                <a:cs typeface="Roboto"/>
                <a:sym typeface="Roboto"/>
              </a:rPr>
              <a:t>Test machine learning models Decision trees (</a:t>
            </a:r>
            <a:r>
              <a:rPr lang="en-IN" sz="2351" dirty="0">
                <a:solidFill>
                  <a:srgbClr val="FFFFFF"/>
                </a:solidFill>
                <a:latin typeface="Roboto"/>
                <a:ea typeface="Roboto"/>
                <a:cs typeface="Roboto"/>
              </a:rPr>
              <a:t>0.938</a:t>
            </a:r>
            <a:r>
              <a:rPr lang="en-US" sz="2351" dirty="0">
                <a:solidFill>
                  <a:srgbClr val="FFFFFF"/>
                </a:solidFill>
                <a:latin typeface="Roboto"/>
                <a:ea typeface="Roboto"/>
                <a:cs typeface="Roboto"/>
                <a:sym typeface="Roboto"/>
              </a:rPr>
              <a:t>) &amp; Random forests(</a:t>
            </a:r>
            <a:r>
              <a:rPr lang="en-IN" sz="2351" dirty="0">
                <a:solidFill>
                  <a:srgbClr val="FFFFFF"/>
                </a:solidFill>
                <a:latin typeface="Roboto"/>
                <a:ea typeface="Roboto"/>
                <a:cs typeface="Roboto"/>
              </a:rPr>
              <a:t>0.999</a:t>
            </a:r>
            <a:r>
              <a:rPr lang="en-US" sz="2351" dirty="0">
                <a:solidFill>
                  <a:srgbClr val="FFFFFF"/>
                </a:solidFill>
                <a:latin typeface="Roboto"/>
                <a:ea typeface="Roboto"/>
                <a:cs typeface="Roboto"/>
                <a:sym typeface="Roboto"/>
              </a:rPr>
              <a:t>)</a:t>
            </a:r>
          </a:p>
          <a:p>
            <a:pPr algn="ctr">
              <a:lnSpc>
                <a:spcPts val="3291"/>
              </a:lnSpc>
              <a:spcBef>
                <a:spcPct val="0"/>
              </a:spcBef>
            </a:pPr>
            <a:endParaRPr lang="en-US" sz="2351" dirty="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2732620" y="5200390"/>
            <a:ext cx="10173221" cy="10173221"/>
          </a:xfrm>
          <a:custGeom>
            <a:avLst/>
            <a:gdLst/>
            <a:ahLst/>
            <a:cxnLst/>
            <a:rect l="l" t="t" r="r" b="b"/>
            <a:pathLst>
              <a:path w="10173221" h="10173221">
                <a:moveTo>
                  <a:pt x="0" y="0"/>
                </a:moveTo>
                <a:lnTo>
                  <a:pt x="10173220" y="0"/>
                </a:lnTo>
                <a:lnTo>
                  <a:pt x="10173220" y="10173220"/>
                </a:lnTo>
                <a:lnTo>
                  <a:pt x="0" y="10173220"/>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6374215" y="4625279"/>
            <a:ext cx="17011089" cy="17011089"/>
          </a:xfrm>
          <a:custGeom>
            <a:avLst/>
            <a:gdLst/>
            <a:ahLst/>
            <a:cxnLst/>
            <a:rect l="l" t="t" r="r" b="b"/>
            <a:pathLst>
              <a:path w="17011089" h="17011089">
                <a:moveTo>
                  <a:pt x="0" y="0"/>
                </a:moveTo>
                <a:lnTo>
                  <a:pt x="17011089" y="0"/>
                </a:lnTo>
                <a:lnTo>
                  <a:pt x="17011089" y="17011089"/>
                </a:lnTo>
                <a:lnTo>
                  <a:pt x="0" y="170110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107955" y="-9492011"/>
            <a:ext cx="16376864" cy="16376864"/>
          </a:xfrm>
          <a:custGeom>
            <a:avLst/>
            <a:gdLst/>
            <a:ahLst/>
            <a:cxnLst/>
            <a:rect l="l" t="t" r="r" b="b"/>
            <a:pathLst>
              <a:path w="16376864" h="16376864">
                <a:moveTo>
                  <a:pt x="0" y="0"/>
                </a:moveTo>
                <a:lnTo>
                  <a:pt x="16376863" y="0"/>
                </a:lnTo>
                <a:lnTo>
                  <a:pt x="16376863" y="16376864"/>
                </a:lnTo>
                <a:lnTo>
                  <a:pt x="0" y="163768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163806" y="1891059"/>
            <a:ext cx="10768669" cy="5185202"/>
          </a:xfrm>
          <a:prstGeom prst="rect">
            <a:avLst/>
          </a:prstGeom>
        </p:spPr>
        <p:txBody>
          <a:bodyPr lIns="0" tIns="0" rIns="0" bIns="0" rtlCol="0" anchor="t">
            <a:spAutoFit/>
          </a:bodyPr>
          <a:lstStyle/>
          <a:p>
            <a:pPr algn="l">
              <a:lnSpc>
                <a:spcPts val="3686"/>
              </a:lnSpc>
            </a:pPr>
            <a:r>
              <a:rPr lang="en-US" sz="2633" b="1" dirty="0">
                <a:solidFill>
                  <a:srgbClr val="FFFFFF"/>
                </a:solidFill>
                <a:latin typeface="Roboto Bold"/>
                <a:ea typeface="Roboto Bold"/>
                <a:cs typeface="Roboto Bold"/>
                <a:sym typeface="Roboto Bold"/>
              </a:rPr>
              <a:t>Machine Learning Models Used:</a:t>
            </a:r>
          </a:p>
          <a:p>
            <a:pPr marL="568472" lvl="1" indent="-284236" algn="l">
              <a:lnSpc>
                <a:spcPts val="3686"/>
              </a:lnSpc>
              <a:buFont typeface="Arial"/>
              <a:buChar char="•"/>
            </a:pPr>
            <a:r>
              <a:rPr lang="en-US" sz="2633" dirty="0">
                <a:solidFill>
                  <a:srgbClr val="FFFFFF"/>
                </a:solidFill>
                <a:latin typeface="Roboto"/>
                <a:ea typeface="Roboto"/>
                <a:cs typeface="Roboto"/>
                <a:sym typeface="Roboto"/>
              </a:rPr>
              <a:t>Logistic </a:t>
            </a:r>
            <a:r>
              <a:rPr lang="en-US" sz="2800" dirty="0">
                <a:solidFill>
                  <a:srgbClr val="FFFFFF"/>
                </a:solidFill>
                <a:latin typeface="Roboto"/>
                <a:ea typeface="Roboto"/>
                <a:cs typeface="Roboto"/>
                <a:sym typeface="Roboto"/>
              </a:rPr>
              <a:t>Regression (</a:t>
            </a:r>
            <a:r>
              <a:rPr lang="en-IN" sz="2800" dirty="0">
                <a:solidFill>
                  <a:srgbClr val="FFFFFF"/>
                </a:solidFill>
                <a:latin typeface="Roboto"/>
                <a:ea typeface="Roboto"/>
                <a:cs typeface="Roboto"/>
              </a:rPr>
              <a:t>0.998</a:t>
            </a:r>
            <a:r>
              <a:rPr lang="en-US" sz="2800" dirty="0">
                <a:solidFill>
                  <a:srgbClr val="FFFFFF"/>
                </a:solidFill>
                <a:latin typeface="Roboto"/>
                <a:ea typeface="Roboto"/>
                <a:cs typeface="Roboto"/>
                <a:sym typeface="Roboto"/>
              </a:rPr>
              <a:t>)   </a:t>
            </a:r>
          </a:p>
          <a:p>
            <a:pPr marL="568472" lvl="1" indent="-284236" algn="l">
              <a:lnSpc>
                <a:spcPts val="3686"/>
              </a:lnSpc>
              <a:buFont typeface="Arial"/>
              <a:buChar char="•"/>
            </a:pPr>
            <a:r>
              <a:rPr lang="en-US" sz="2633" dirty="0">
                <a:solidFill>
                  <a:srgbClr val="FFFFFF"/>
                </a:solidFill>
                <a:latin typeface="Roboto"/>
                <a:ea typeface="Roboto"/>
                <a:cs typeface="Roboto"/>
                <a:sym typeface="Roboto"/>
              </a:rPr>
              <a:t>Decision Trees (</a:t>
            </a:r>
            <a:r>
              <a:rPr lang="en-IN" sz="2800" dirty="0">
                <a:solidFill>
                  <a:srgbClr val="FFFFFF"/>
                </a:solidFill>
                <a:latin typeface="Roboto"/>
                <a:ea typeface="Roboto"/>
                <a:cs typeface="Roboto"/>
              </a:rPr>
              <a:t>0.938</a:t>
            </a:r>
            <a:r>
              <a:rPr lang="en-US" sz="2633" dirty="0">
                <a:solidFill>
                  <a:srgbClr val="FFFFFF"/>
                </a:solidFill>
                <a:latin typeface="Roboto"/>
                <a:ea typeface="Roboto"/>
                <a:cs typeface="Roboto"/>
                <a:sym typeface="Roboto"/>
              </a:rPr>
              <a:t>)   </a:t>
            </a:r>
          </a:p>
          <a:p>
            <a:pPr marL="568472" lvl="1" indent="-284236" algn="l">
              <a:lnSpc>
                <a:spcPts val="3686"/>
              </a:lnSpc>
              <a:buFont typeface="Arial"/>
              <a:buChar char="•"/>
            </a:pPr>
            <a:r>
              <a:rPr lang="en-US" sz="2633" dirty="0">
                <a:solidFill>
                  <a:srgbClr val="FFFFFF"/>
                </a:solidFill>
                <a:latin typeface="Roboto"/>
                <a:ea typeface="Roboto"/>
                <a:cs typeface="Roboto"/>
                <a:sym typeface="Roboto"/>
              </a:rPr>
              <a:t>Random Forest (</a:t>
            </a:r>
            <a:r>
              <a:rPr lang="en-IN" sz="2800" dirty="0">
                <a:solidFill>
                  <a:srgbClr val="FFFFFF"/>
                </a:solidFill>
                <a:latin typeface="Roboto"/>
                <a:ea typeface="Roboto"/>
                <a:cs typeface="Roboto"/>
              </a:rPr>
              <a:t>0.999</a:t>
            </a:r>
            <a:r>
              <a:rPr lang="en-US" sz="2633" dirty="0">
                <a:solidFill>
                  <a:srgbClr val="FFFFFF"/>
                </a:solidFill>
                <a:latin typeface="Roboto"/>
                <a:ea typeface="Roboto"/>
                <a:cs typeface="Roboto"/>
                <a:sym typeface="Roboto"/>
              </a:rPr>
              <a:t>)</a:t>
            </a:r>
          </a:p>
          <a:p>
            <a:pPr algn="ctr">
              <a:lnSpc>
                <a:spcPts val="3686"/>
              </a:lnSpc>
              <a:spcBef>
                <a:spcPct val="0"/>
              </a:spcBef>
            </a:pPr>
            <a:endParaRPr lang="en-US" sz="2633" dirty="0">
              <a:solidFill>
                <a:srgbClr val="FFFFFF"/>
              </a:solidFill>
              <a:latin typeface="Roboto"/>
              <a:ea typeface="Roboto"/>
              <a:cs typeface="Roboto"/>
              <a:sym typeface="Roboto"/>
            </a:endParaRPr>
          </a:p>
          <a:p>
            <a:pPr algn="l">
              <a:lnSpc>
                <a:spcPts val="3686"/>
              </a:lnSpc>
              <a:spcBef>
                <a:spcPct val="0"/>
              </a:spcBef>
            </a:pPr>
            <a:r>
              <a:rPr lang="en-US" sz="2633" dirty="0">
                <a:solidFill>
                  <a:srgbClr val="FFFFFF"/>
                </a:solidFill>
                <a:latin typeface="Roboto"/>
                <a:ea typeface="Roboto"/>
                <a:cs typeface="Roboto"/>
                <a:sym typeface="Roboto"/>
              </a:rPr>
              <a:t>Random forests showed high accuracy in spotting fraud.</a:t>
            </a:r>
          </a:p>
          <a:p>
            <a:pPr algn="l">
              <a:lnSpc>
                <a:spcPts val="3686"/>
              </a:lnSpc>
              <a:spcBef>
                <a:spcPct val="0"/>
              </a:spcBef>
            </a:pPr>
            <a:endParaRPr lang="en-US" sz="2633" dirty="0">
              <a:solidFill>
                <a:srgbClr val="FFFFFF"/>
              </a:solidFill>
              <a:latin typeface="Roboto"/>
              <a:ea typeface="Roboto"/>
              <a:cs typeface="Roboto"/>
              <a:sym typeface="Roboto"/>
            </a:endParaRPr>
          </a:p>
          <a:p>
            <a:pPr algn="l">
              <a:lnSpc>
                <a:spcPts val="3686"/>
              </a:lnSpc>
              <a:spcBef>
                <a:spcPct val="0"/>
              </a:spcBef>
            </a:pPr>
            <a:r>
              <a:rPr lang="en-US" sz="2633" b="1" dirty="0">
                <a:solidFill>
                  <a:srgbClr val="FFFFFF"/>
                </a:solidFill>
                <a:latin typeface="Roboto Bold"/>
                <a:ea typeface="Roboto Bold"/>
                <a:cs typeface="Roboto Bold"/>
                <a:sym typeface="Roboto Bold"/>
              </a:rPr>
              <a:t>Past Research:</a:t>
            </a:r>
          </a:p>
          <a:p>
            <a:pPr algn="l">
              <a:lnSpc>
                <a:spcPts val="3686"/>
              </a:lnSpc>
              <a:spcBef>
                <a:spcPct val="0"/>
              </a:spcBef>
            </a:pPr>
            <a:r>
              <a:rPr lang="en-US" sz="2633" dirty="0">
                <a:solidFill>
                  <a:srgbClr val="FFFFFF"/>
                </a:solidFill>
                <a:latin typeface="Roboto"/>
                <a:ea typeface="Roboto"/>
                <a:cs typeface="Roboto"/>
                <a:sym typeface="Roboto"/>
              </a:rPr>
              <a:t>These models have been widely tested for fraud detection in various domains, particularly in credit card and online transactions.</a:t>
            </a:r>
          </a:p>
          <a:p>
            <a:pPr algn="ctr">
              <a:lnSpc>
                <a:spcPts val="3686"/>
              </a:lnSpc>
              <a:spcBef>
                <a:spcPct val="0"/>
              </a:spcBef>
            </a:pPr>
            <a:endParaRPr lang="en-US" sz="2633" dirty="0">
              <a:solidFill>
                <a:srgbClr val="FFFFFF"/>
              </a:solidFill>
              <a:latin typeface="Roboto"/>
              <a:ea typeface="Roboto"/>
              <a:cs typeface="Roboto"/>
              <a:sym typeface="Roboto"/>
            </a:endParaRPr>
          </a:p>
        </p:txBody>
      </p:sp>
      <p:sp>
        <p:nvSpPr>
          <p:cNvPr id="6" name="Freeform 6"/>
          <p:cNvSpPr/>
          <p:nvPr/>
        </p:nvSpPr>
        <p:spPr>
          <a:xfrm>
            <a:off x="1945885" y="4481757"/>
            <a:ext cx="3449327" cy="3449327"/>
          </a:xfrm>
          <a:custGeom>
            <a:avLst/>
            <a:gdLst/>
            <a:ahLst/>
            <a:cxnLst/>
            <a:rect l="l" t="t" r="r" b="b"/>
            <a:pathLst>
              <a:path w="3449327" h="3449327">
                <a:moveTo>
                  <a:pt x="0" y="0"/>
                </a:moveTo>
                <a:lnTo>
                  <a:pt x="3449327" y="0"/>
                </a:lnTo>
                <a:lnTo>
                  <a:pt x="3449327" y="3449327"/>
                </a:lnTo>
                <a:lnTo>
                  <a:pt x="0" y="3449327"/>
                </a:lnTo>
                <a:lnTo>
                  <a:pt x="0" y="0"/>
                </a:lnTo>
                <a:close/>
              </a:path>
            </a:pathLst>
          </a:custGeom>
          <a:blipFill>
            <a:blip r:embed="rId8"/>
            <a:stretch>
              <a:fillRect/>
            </a:stretch>
          </a:blipFill>
        </p:spPr>
      </p:sp>
      <p:sp>
        <p:nvSpPr>
          <p:cNvPr id="7" name="TextBox 7"/>
          <p:cNvSpPr txBox="1"/>
          <p:nvPr/>
        </p:nvSpPr>
        <p:spPr>
          <a:xfrm>
            <a:off x="1512513" y="807085"/>
            <a:ext cx="5615254" cy="750205"/>
          </a:xfrm>
          <a:prstGeom prst="rect">
            <a:avLst/>
          </a:prstGeom>
        </p:spPr>
        <p:txBody>
          <a:bodyPr lIns="0" tIns="0" rIns="0" bIns="0" rtlCol="0" anchor="t">
            <a:spAutoFit/>
          </a:bodyPr>
          <a:lstStyle/>
          <a:p>
            <a:pPr algn="l">
              <a:lnSpc>
                <a:spcPts val="6299"/>
              </a:lnSpc>
            </a:pPr>
            <a:r>
              <a:rPr lang="en-US" sz="4500" b="1" dirty="0">
                <a:solidFill>
                  <a:srgbClr val="FFFFFF"/>
                </a:solidFill>
                <a:latin typeface="Roboto Bold"/>
                <a:ea typeface="Roboto Bold"/>
                <a:cs typeface="Roboto Bold"/>
                <a:sym typeface="Roboto Bold"/>
              </a:rPr>
              <a:t>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10361288" y="2372581"/>
            <a:ext cx="17011089" cy="17011089"/>
          </a:xfrm>
          <a:custGeom>
            <a:avLst/>
            <a:gdLst/>
            <a:ahLst/>
            <a:cxnLst/>
            <a:rect l="l" t="t" r="r" b="b"/>
            <a:pathLst>
              <a:path w="17011089" h="17011089">
                <a:moveTo>
                  <a:pt x="0" y="0"/>
                </a:moveTo>
                <a:lnTo>
                  <a:pt x="17011089" y="0"/>
                </a:lnTo>
                <a:lnTo>
                  <a:pt x="17011089" y="17011089"/>
                </a:lnTo>
                <a:lnTo>
                  <a:pt x="0" y="17011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36179" y="2372581"/>
            <a:ext cx="6500361" cy="6500361"/>
          </a:xfrm>
          <a:custGeom>
            <a:avLst/>
            <a:gdLst/>
            <a:ahLst/>
            <a:cxnLst/>
            <a:rect l="l" t="t" r="r" b="b"/>
            <a:pathLst>
              <a:path w="6500361" h="6500361">
                <a:moveTo>
                  <a:pt x="0" y="0"/>
                </a:moveTo>
                <a:lnTo>
                  <a:pt x="6500361" y="0"/>
                </a:lnTo>
                <a:lnTo>
                  <a:pt x="6500361" y="6500361"/>
                </a:lnTo>
                <a:lnTo>
                  <a:pt x="0" y="6500361"/>
                </a:lnTo>
                <a:lnTo>
                  <a:pt x="0" y="0"/>
                </a:lnTo>
                <a:close/>
              </a:path>
            </a:pathLst>
          </a:custGeom>
          <a:blipFill>
            <a:blip r:embed="rId4">
              <a:alphaModFix amt="18999"/>
              <a:extLst>
                <a:ext uri="{96DAC541-7B7A-43D3-8B79-37D633B846F1}">
                  <asvg:svgBlip xmlns:asvg="http://schemas.microsoft.com/office/drawing/2016/SVG/main" r:embed="rId5"/>
                </a:ext>
              </a:extLst>
            </a:blip>
            <a:stretch>
              <a:fillRect/>
            </a:stretch>
          </a:blipFill>
        </p:spPr>
      </p:sp>
      <p:sp>
        <p:nvSpPr>
          <p:cNvPr id="4" name="Freeform 4"/>
          <p:cNvSpPr/>
          <p:nvPr/>
        </p:nvSpPr>
        <p:spPr>
          <a:xfrm>
            <a:off x="-8107955" y="-9492011"/>
            <a:ext cx="16376864" cy="16376864"/>
          </a:xfrm>
          <a:custGeom>
            <a:avLst/>
            <a:gdLst/>
            <a:ahLst/>
            <a:cxnLst/>
            <a:rect l="l" t="t" r="r" b="b"/>
            <a:pathLst>
              <a:path w="16376864" h="16376864">
                <a:moveTo>
                  <a:pt x="0" y="0"/>
                </a:moveTo>
                <a:lnTo>
                  <a:pt x="16376863" y="0"/>
                </a:lnTo>
                <a:lnTo>
                  <a:pt x="16376863" y="16376864"/>
                </a:lnTo>
                <a:lnTo>
                  <a:pt x="0" y="163768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190127" y="2066079"/>
            <a:ext cx="10311536" cy="5259979"/>
          </a:xfrm>
          <a:prstGeom prst="rect">
            <a:avLst/>
          </a:prstGeom>
        </p:spPr>
        <p:txBody>
          <a:bodyPr lIns="0" tIns="0" rIns="0" bIns="0" rtlCol="0" anchor="t">
            <a:spAutoFit/>
          </a:bodyPr>
          <a:lstStyle/>
          <a:p>
            <a:pPr marL="540636" lvl="1" indent="-270318" algn="just">
              <a:lnSpc>
                <a:spcPts val="3505"/>
              </a:lnSpc>
              <a:buFont typeface="Arial"/>
              <a:buChar char="•"/>
            </a:pPr>
            <a:r>
              <a:rPr lang="en-US" sz="2504">
                <a:solidFill>
                  <a:srgbClr val="FFFFFF"/>
                </a:solidFill>
                <a:latin typeface="Canva Sans"/>
                <a:ea typeface="Canva Sans"/>
                <a:cs typeface="Canva Sans"/>
                <a:sym typeface="Canva Sans"/>
              </a:rPr>
              <a:t>Data includes transaction information, fraud labels, and features like location, amount, and time.</a:t>
            </a:r>
          </a:p>
          <a:p>
            <a:pPr algn="just">
              <a:lnSpc>
                <a:spcPts val="3505"/>
              </a:lnSpc>
            </a:pPr>
            <a:endParaRPr lang="en-US" sz="2504">
              <a:solidFill>
                <a:srgbClr val="FFFFFF"/>
              </a:solidFill>
              <a:latin typeface="Canva Sans"/>
              <a:ea typeface="Canva Sans"/>
              <a:cs typeface="Canva Sans"/>
              <a:sym typeface="Canva Sans"/>
            </a:endParaRPr>
          </a:p>
          <a:p>
            <a:pPr marL="540636" lvl="1" indent="-270318" algn="just">
              <a:lnSpc>
                <a:spcPts val="3505"/>
              </a:lnSpc>
              <a:buFont typeface="Arial"/>
              <a:buChar char="•"/>
            </a:pPr>
            <a:r>
              <a:rPr lang="en-US" sz="2504">
                <a:solidFill>
                  <a:srgbClr val="FFFFFF"/>
                </a:solidFill>
                <a:latin typeface="Canva Sans"/>
                <a:ea typeface="Canva Sans"/>
                <a:cs typeface="Canva Sans"/>
                <a:sym typeface="Canva Sans"/>
              </a:rPr>
              <a:t>In data there are many columns labeled "V1," "V2," and so on, to "V28." These represent different characteristics or measurements about each transaction.</a:t>
            </a:r>
          </a:p>
          <a:p>
            <a:pPr algn="just">
              <a:lnSpc>
                <a:spcPts val="3505"/>
              </a:lnSpc>
            </a:pPr>
            <a:endParaRPr lang="en-US" sz="2504">
              <a:solidFill>
                <a:srgbClr val="FFFFFF"/>
              </a:solidFill>
              <a:latin typeface="Canva Sans"/>
              <a:ea typeface="Canva Sans"/>
              <a:cs typeface="Canva Sans"/>
              <a:sym typeface="Canva Sans"/>
            </a:endParaRPr>
          </a:p>
          <a:p>
            <a:pPr marL="540636" lvl="1" indent="-270318" algn="just">
              <a:lnSpc>
                <a:spcPts val="3505"/>
              </a:lnSpc>
              <a:buFont typeface="Arial"/>
              <a:buChar char="•"/>
            </a:pPr>
            <a:r>
              <a:rPr lang="en-US" sz="2504">
                <a:solidFill>
                  <a:srgbClr val="FFFFFF"/>
                </a:solidFill>
                <a:latin typeface="Canva Sans"/>
                <a:ea typeface="Canva Sans"/>
                <a:cs typeface="Canva Sans"/>
                <a:sym typeface="Canva Sans"/>
              </a:rPr>
              <a:t>V1, V2, ..., V28: are columns are special measurements that come from complex mathematical calculations to make the data easier to understand and work with. They help in finding patterns related to normal or suspicious activities.</a:t>
            </a:r>
          </a:p>
          <a:p>
            <a:pPr algn="just">
              <a:lnSpc>
                <a:spcPts val="3505"/>
              </a:lnSpc>
              <a:spcBef>
                <a:spcPct val="0"/>
              </a:spcBef>
            </a:pPr>
            <a:endParaRPr lang="en-US" sz="2504">
              <a:solidFill>
                <a:srgbClr val="FFFFFF"/>
              </a:solidFill>
              <a:latin typeface="Canva Sans"/>
              <a:ea typeface="Canva Sans"/>
              <a:cs typeface="Canva Sans"/>
              <a:sym typeface="Canva Sans"/>
            </a:endParaRPr>
          </a:p>
        </p:txBody>
      </p:sp>
      <p:sp>
        <p:nvSpPr>
          <p:cNvPr id="6" name="Freeform 6"/>
          <p:cNvSpPr/>
          <p:nvPr/>
        </p:nvSpPr>
        <p:spPr>
          <a:xfrm rot="-935643">
            <a:off x="14075998" y="2234372"/>
            <a:ext cx="4202509" cy="2444317"/>
          </a:xfrm>
          <a:custGeom>
            <a:avLst/>
            <a:gdLst/>
            <a:ahLst/>
            <a:cxnLst/>
            <a:rect l="l" t="t" r="r" b="b"/>
            <a:pathLst>
              <a:path w="4202509" h="2444317">
                <a:moveTo>
                  <a:pt x="0" y="0"/>
                </a:moveTo>
                <a:lnTo>
                  <a:pt x="4202510" y="0"/>
                </a:lnTo>
                <a:lnTo>
                  <a:pt x="4202510" y="2444317"/>
                </a:lnTo>
                <a:lnTo>
                  <a:pt x="0" y="2444317"/>
                </a:lnTo>
                <a:lnTo>
                  <a:pt x="0" y="0"/>
                </a:lnTo>
                <a:close/>
              </a:path>
            </a:pathLst>
          </a:custGeom>
          <a:blipFill>
            <a:blip r:embed="rId8"/>
            <a:stretch>
              <a:fillRect/>
            </a:stretch>
          </a:blipFill>
        </p:spPr>
      </p:sp>
      <p:sp>
        <p:nvSpPr>
          <p:cNvPr id="7" name="Freeform 7"/>
          <p:cNvSpPr/>
          <p:nvPr/>
        </p:nvSpPr>
        <p:spPr>
          <a:xfrm>
            <a:off x="11737896" y="6210617"/>
            <a:ext cx="2230880" cy="2230880"/>
          </a:xfrm>
          <a:custGeom>
            <a:avLst/>
            <a:gdLst/>
            <a:ahLst/>
            <a:cxnLst/>
            <a:rect l="l" t="t" r="r" b="b"/>
            <a:pathLst>
              <a:path w="2230880" h="2230880">
                <a:moveTo>
                  <a:pt x="0" y="0"/>
                </a:moveTo>
                <a:lnTo>
                  <a:pt x="2230880" y="0"/>
                </a:lnTo>
                <a:lnTo>
                  <a:pt x="2230880" y="2230880"/>
                </a:lnTo>
                <a:lnTo>
                  <a:pt x="0" y="2230880"/>
                </a:lnTo>
                <a:lnTo>
                  <a:pt x="0" y="0"/>
                </a:lnTo>
                <a:close/>
              </a:path>
            </a:pathLst>
          </a:custGeom>
          <a:blipFill>
            <a:blip r:embed="rId9"/>
            <a:stretch>
              <a:fillRect/>
            </a:stretch>
          </a:blipFill>
        </p:spPr>
      </p:sp>
      <p:sp>
        <p:nvSpPr>
          <p:cNvPr id="8" name="TextBox 8"/>
          <p:cNvSpPr txBox="1"/>
          <p:nvPr/>
        </p:nvSpPr>
        <p:spPr>
          <a:xfrm>
            <a:off x="1028700" y="933450"/>
            <a:ext cx="5615254" cy="781050"/>
          </a:xfrm>
          <a:prstGeom prst="rect">
            <a:avLst/>
          </a:prstGeom>
        </p:spPr>
        <p:txBody>
          <a:bodyPr lIns="0" tIns="0" rIns="0" bIns="0" rtlCol="0" anchor="t">
            <a:spAutoFit/>
          </a:bodyPr>
          <a:lstStyle/>
          <a:p>
            <a:pPr algn="l">
              <a:lnSpc>
                <a:spcPts val="6299"/>
              </a:lnSpc>
            </a:pPr>
            <a:r>
              <a:rPr lang="en-US" sz="4500" b="1">
                <a:solidFill>
                  <a:srgbClr val="FFFFFF"/>
                </a:solidFill>
                <a:latin typeface="Roboto Bold"/>
                <a:ea typeface="Roboto Bold"/>
                <a:cs typeface="Roboto Bold"/>
                <a:sym typeface="Roboto Bold"/>
              </a:rPr>
              <a:t>DATA DESCRIPTION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1B1F"/>
        </a:solidFill>
        <a:effectLst/>
      </p:bgPr>
    </p:bg>
    <p:spTree>
      <p:nvGrpSpPr>
        <p:cNvPr id="1" name=""/>
        <p:cNvGrpSpPr/>
        <p:nvPr/>
      </p:nvGrpSpPr>
      <p:grpSpPr>
        <a:xfrm>
          <a:off x="0" y="0"/>
          <a:ext cx="0" cy="0"/>
          <a:chOff x="0" y="0"/>
          <a:chExt cx="0" cy="0"/>
        </a:xfrm>
      </p:grpSpPr>
      <p:sp>
        <p:nvSpPr>
          <p:cNvPr id="2" name="Freeform 2"/>
          <p:cNvSpPr/>
          <p:nvPr/>
        </p:nvSpPr>
        <p:spPr>
          <a:xfrm>
            <a:off x="-2986739" y="-4800178"/>
            <a:ext cx="8899739" cy="8899739"/>
          </a:xfrm>
          <a:custGeom>
            <a:avLst/>
            <a:gdLst/>
            <a:ahLst/>
            <a:cxnLst/>
            <a:rect l="l" t="t" r="r" b="b"/>
            <a:pathLst>
              <a:path w="8899739" h="8899739">
                <a:moveTo>
                  <a:pt x="0" y="0"/>
                </a:moveTo>
                <a:lnTo>
                  <a:pt x="8899739" y="0"/>
                </a:lnTo>
                <a:lnTo>
                  <a:pt x="8899739" y="8899738"/>
                </a:lnTo>
                <a:lnTo>
                  <a:pt x="0" y="8899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97147" y="4171690"/>
            <a:ext cx="10173221" cy="10173221"/>
          </a:xfrm>
          <a:custGeom>
            <a:avLst/>
            <a:gdLst/>
            <a:ahLst/>
            <a:cxnLst/>
            <a:rect l="l" t="t" r="r" b="b"/>
            <a:pathLst>
              <a:path w="10173221" h="10173221">
                <a:moveTo>
                  <a:pt x="0" y="0"/>
                </a:moveTo>
                <a:lnTo>
                  <a:pt x="10173221" y="0"/>
                </a:lnTo>
                <a:lnTo>
                  <a:pt x="10173221" y="10173220"/>
                </a:lnTo>
                <a:lnTo>
                  <a:pt x="0" y="10173220"/>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sp>
      <p:sp>
        <p:nvSpPr>
          <p:cNvPr id="4" name="Freeform 4"/>
          <p:cNvSpPr/>
          <p:nvPr/>
        </p:nvSpPr>
        <p:spPr>
          <a:xfrm>
            <a:off x="8753756" y="1276985"/>
            <a:ext cx="17011089" cy="17011089"/>
          </a:xfrm>
          <a:custGeom>
            <a:avLst/>
            <a:gdLst/>
            <a:ahLst/>
            <a:cxnLst/>
            <a:rect l="l" t="t" r="r" b="b"/>
            <a:pathLst>
              <a:path w="17011089" h="17011089">
                <a:moveTo>
                  <a:pt x="0" y="0"/>
                </a:moveTo>
                <a:lnTo>
                  <a:pt x="17011088" y="0"/>
                </a:lnTo>
                <a:lnTo>
                  <a:pt x="17011088" y="17011089"/>
                </a:lnTo>
                <a:lnTo>
                  <a:pt x="0" y="170110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616137" y="2154667"/>
            <a:ext cx="6010649" cy="2878133"/>
          </a:xfrm>
          <a:custGeom>
            <a:avLst/>
            <a:gdLst/>
            <a:ahLst/>
            <a:cxnLst/>
            <a:rect l="l" t="t" r="r" b="b"/>
            <a:pathLst>
              <a:path w="6010649" h="2878133">
                <a:moveTo>
                  <a:pt x="0" y="0"/>
                </a:moveTo>
                <a:lnTo>
                  <a:pt x="6010648" y="0"/>
                </a:lnTo>
                <a:lnTo>
                  <a:pt x="6010648" y="2878133"/>
                </a:lnTo>
                <a:lnTo>
                  <a:pt x="0" y="2878133"/>
                </a:lnTo>
                <a:lnTo>
                  <a:pt x="0" y="0"/>
                </a:lnTo>
                <a:close/>
              </a:path>
            </a:pathLst>
          </a:custGeom>
          <a:blipFill>
            <a:blip r:embed="rId8"/>
            <a:stretch>
              <a:fillRect r="-3487"/>
            </a:stretch>
          </a:blipFill>
        </p:spPr>
      </p:sp>
      <p:sp>
        <p:nvSpPr>
          <p:cNvPr id="6" name="Freeform 6"/>
          <p:cNvSpPr/>
          <p:nvPr/>
        </p:nvSpPr>
        <p:spPr>
          <a:xfrm>
            <a:off x="10331877" y="2154667"/>
            <a:ext cx="6561513" cy="2878133"/>
          </a:xfrm>
          <a:custGeom>
            <a:avLst/>
            <a:gdLst/>
            <a:ahLst/>
            <a:cxnLst/>
            <a:rect l="l" t="t" r="r" b="b"/>
            <a:pathLst>
              <a:path w="6561513" h="2878133">
                <a:moveTo>
                  <a:pt x="0" y="0"/>
                </a:moveTo>
                <a:lnTo>
                  <a:pt x="6561513" y="0"/>
                </a:lnTo>
                <a:lnTo>
                  <a:pt x="6561513" y="2878133"/>
                </a:lnTo>
                <a:lnTo>
                  <a:pt x="0" y="2878133"/>
                </a:lnTo>
                <a:lnTo>
                  <a:pt x="0" y="0"/>
                </a:lnTo>
                <a:close/>
              </a:path>
            </a:pathLst>
          </a:custGeom>
          <a:blipFill>
            <a:blip r:embed="rId9"/>
            <a:stretch>
              <a:fillRect r="-421" b="-3846"/>
            </a:stretch>
          </a:blipFill>
        </p:spPr>
        <p:txBody>
          <a:bodyPr/>
          <a:lstStyle/>
          <a:p>
            <a:endParaRPr lang="en-IN" dirty="0"/>
          </a:p>
        </p:txBody>
      </p:sp>
      <p:sp>
        <p:nvSpPr>
          <p:cNvPr id="7" name="Freeform 7"/>
          <p:cNvSpPr/>
          <p:nvPr/>
        </p:nvSpPr>
        <p:spPr>
          <a:xfrm>
            <a:off x="1616137" y="6406236"/>
            <a:ext cx="6010649" cy="2667305"/>
          </a:xfrm>
          <a:custGeom>
            <a:avLst/>
            <a:gdLst/>
            <a:ahLst/>
            <a:cxnLst/>
            <a:rect l="l" t="t" r="r" b="b"/>
            <a:pathLst>
              <a:path w="6010649" h="2667305">
                <a:moveTo>
                  <a:pt x="0" y="0"/>
                </a:moveTo>
                <a:lnTo>
                  <a:pt x="6010648" y="0"/>
                </a:lnTo>
                <a:lnTo>
                  <a:pt x="6010648" y="2667305"/>
                </a:lnTo>
                <a:lnTo>
                  <a:pt x="0" y="2667305"/>
                </a:lnTo>
                <a:lnTo>
                  <a:pt x="0" y="0"/>
                </a:lnTo>
                <a:close/>
              </a:path>
            </a:pathLst>
          </a:custGeom>
          <a:blipFill>
            <a:blip r:embed="rId10"/>
            <a:stretch>
              <a:fillRect t="-2694" b="-2694"/>
            </a:stretch>
          </a:blipFill>
        </p:spPr>
      </p:sp>
      <p:sp>
        <p:nvSpPr>
          <p:cNvPr id="8" name="Freeform 8"/>
          <p:cNvSpPr/>
          <p:nvPr/>
        </p:nvSpPr>
        <p:spPr>
          <a:xfrm>
            <a:off x="10275452" y="6362727"/>
            <a:ext cx="6674364" cy="2710814"/>
          </a:xfrm>
          <a:custGeom>
            <a:avLst/>
            <a:gdLst/>
            <a:ahLst/>
            <a:cxnLst/>
            <a:rect l="l" t="t" r="r" b="b"/>
            <a:pathLst>
              <a:path w="6674364" h="2710814">
                <a:moveTo>
                  <a:pt x="0" y="0"/>
                </a:moveTo>
                <a:lnTo>
                  <a:pt x="6674364" y="0"/>
                </a:lnTo>
                <a:lnTo>
                  <a:pt x="6674364" y="2710814"/>
                </a:lnTo>
                <a:lnTo>
                  <a:pt x="0" y="2710814"/>
                </a:lnTo>
                <a:lnTo>
                  <a:pt x="0" y="0"/>
                </a:lnTo>
                <a:close/>
              </a:path>
            </a:pathLst>
          </a:custGeom>
          <a:blipFill>
            <a:blip r:embed="rId11"/>
            <a:stretch>
              <a:fillRect l="-2260" t="-17106" r="-3081"/>
            </a:stretch>
          </a:blipFill>
        </p:spPr>
      </p:sp>
      <p:sp>
        <p:nvSpPr>
          <p:cNvPr id="9" name="TextBox 9"/>
          <p:cNvSpPr txBox="1"/>
          <p:nvPr/>
        </p:nvSpPr>
        <p:spPr>
          <a:xfrm>
            <a:off x="1512513" y="807085"/>
            <a:ext cx="5615254" cy="781050"/>
          </a:xfrm>
          <a:prstGeom prst="rect">
            <a:avLst/>
          </a:prstGeom>
        </p:spPr>
        <p:txBody>
          <a:bodyPr lIns="0" tIns="0" rIns="0" bIns="0" rtlCol="0" anchor="t">
            <a:spAutoFit/>
          </a:bodyPr>
          <a:lstStyle/>
          <a:p>
            <a:pPr algn="l">
              <a:lnSpc>
                <a:spcPts val="6299"/>
              </a:lnSpc>
            </a:pPr>
            <a:r>
              <a:rPr lang="en-US" sz="4500" b="1">
                <a:solidFill>
                  <a:srgbClr val="FFFFFF"/>
                </a:solidFill>
                <a:latin typeface="Roboto Bold"/>
                <a:ea typeface="Roboto Bold"/>
                <a:cs typeface="Roboto Bold"/>
                <a:sym typeface="Roboto Bold"/>
              </a:rPr>
              <a:t>OUTPUT</a:t>
            </a:r>
          </a:p>
        </p:txBody>
      </p:sp>
      <p:sp>
        <p:nvSpPr>
          <p:cNvPr id="10" name="TextBox 10"/>
          <p:cNvSpPr txBox="1"/>
          <p:nvPr/>
        </p:nvSpPr>
        <p:spPr>
          <a:xfrm>
            <a:off x="6966331" y="1484742"/>
            <a:ext cx="3571518"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Canva Sans"/>
                <a:ea typeface="Canva Sans"/>
                <a:cs typeface="Canva Sans"/>
                <a:sym typeface="Canva Sans"/>
              </a:rPr>
              <a:t>Fraudulent Transaction</a:t>
            </a:r>
          </a:p>
        </p:txBody>
      </p:sp>
      <p:sp>
        <p:nvSpPr>
          <p:cNvPr id="11" name="TextBox 11"/>
          <p:cNvSpPr txBox="1"/>
          <p:nvPr/>
        </p:nvSpPr>
        <p:spPr>
          <a:xfrm>
            <a:off x="5926760" y="5547150"/>
            <a:ext cx="5653991"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Canva Sans"/>
                <a:ea typeface="Canva Sans"/>
                <a:cs typeface="Canva Sans"/>
                <a:sym typeface="Canva Sans"/>
              </a:rPr>
              <a:t>Not Fraudulent Transaction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655</Words>
  <Application>Microsoft Office PowerPoint</Application>
  <PresentationFormat>Custom</PresentationFormat>
  <Paragraphs>70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Canva Sans</vt:lpstr>
      <vt:lpstr>Canva Sans Bold</vt:lpstr>
      <vt:lpstr>Roboto</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Grey and Green Neon Modern Bold Payment Mobile App Presentation</dc:title>
  <cp:lastModifiedBy>Shantanu Desai</cp:lastModifiedBy>
  <cp:revision>1</cp:revision>
  <dcterms:created xsi:type="dcterms:W3CDTF">2006-08-16T00:00:00Z</dcterms:created>
  <dcterms:modified xsi:type="dcterms:W3CDTF">2025-04-14T11:33:32Z</dcterms:modified>
  <dc:identifier>DAGWAL9SFac</dc:identifier>
</cp:coreProperties>
</file>